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4"/>
    <p:sldMasterId id="2147483748" r:id="rId5"/>
  </p:sldMasterIdLst>
  <p:notesMasterIdLst>
    <p:notesMasterId r:id="rId21"/>
  </p:notesMasterIdLst>
  <p:handoutMasterIdLst>
    <p:handoutMasterId r:id="rId22"/>
  </p:handoutMasterIdLst>
  <p:sldIdLst>
    <p:sldId id="256" r:id="rId6"/>
    <p:sldId id="279" r:id="rId7"/>
    <p:sldId id="257" r:id="rId8"/>
    <p:sldId id="258" r:id="rId9"/>
    <p:sldId id="272" r:id="rId10"/>
    <p:sldId id="274" r:id="rId11"/>
    <p:sldId id="261" r:id="rId12"/>
    <p:sldId id="275" r:id="rId13"/>
    <p:sldId id="284" r:id="rId14"/>
    <p:sldId id="283" r:id="rId15"/>
    <p:sldId id="280" r:id="rId16"/>
    <p:sldId id="281" r:id="rId17"/>
    <p:sldId id="264" r:id="rId18"/>
    <p:sldId id="282" r:id="rId19"/>
    <p:sldId id="267" r:id="rId20"/>
  </p:sldIdLst>
  <p:sldSz cx="12192000" cy="6858000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EC3105-9CE1-BD12-739C-844797C93ABE}" name="Werner, Joy" initials="WJ" userId="S::joy.werner@ventura.org::1475d30b-b21d-4e28-adea-ede044ad4441" providerId="AD"/>
  <p188:author id="{F6D62309-246D-B4CD-BE92-B18C330A9459}" name="Kadakia, Ruchita" initials="RK" userId="S::Ruchita.Kadakia@ventura.org::bb670eb9-750c-4f80-b29b-c5bff58c82a5" providerId="AD"/>
  <p188:author id="{7F326538-FDCE-A560-DCA2-7E80B0999E56}" name="Ward, Dave" initials="DW" userId="S::Dave.Ward@ventura.org::139310b7-28c8-4f3b-b031-ec519ef51c96" providerId="AD"/>
  <p188:author id="{A817A791-7E6D-FB72-2943-DDED9E36C606}" name="Werner, Joy" initials="JW" userId="S::Joy.Werner@ventura.org::1475d30b-b21d-4e28-adea-ede044ad4441" providerId="AD"/>
  <p188:author id="{0D3ADAD1-3860-7519-B700-98DF5CDA68CF}" name="McAulay, Tracy" initials="MT" userId="S::tracy.mcaulay@ventura.org::1f4a9f92-e6ee-4336-b7fb-24f26e1692d7" providerId="AD"/>
  <p188:author id="{1D8B00D5-B383-52BA-730B-019F69924DBE}" name="Guerra, Lilah" initials="LG" userId="S::lilah.guerra@ventura.org::7cb73fc5-a669-4ac2-905c-1f33486b64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D8579-40C9-4BF5-94F8-88A12C813A15}" v="8" dt="2026-04-22T17:25:53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8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rner, Joy" userId="1475d30b-b21d-4e28-adea-ede044ad4441" providerId="ADAL" clId="{E48BE31B-C43D-4C72-82A3-AC7834380A6B}"/>
    <pc:docChg chg="modSld">
      <pc:chgData name="Werner, Joy" userId="1475d30b-b21d-4e28-adea-ede044ad4441" providerId="ADAL" clId="{E48BE31B-C43D-4C72-82A3-AC7834380A6B}" dt="2026-04-22T17:28:05.124" v="35" actId="962"/>
      <pc:docMkLst>
        <pc:docMk/>
      </pc:docMkLst>
      <pc:sldChg chg="modSp mod">
        <pc:chgData name="Werner, Joy" userId="1475d30b-b21d-4e28-adea-ede044ad4441" providerId="ADAL" clId="{E48BE31B-C43D-4C72-82A3-AC7834380A6B}" dt="2026-04-22T17:21:39.884" v="1" actId="962"/>
        <pc:sldMkLst>
          <pc:docMk/>
          <pc:sldMk cId="0" sldId="256"/>
        </pc:sldMkLst>
        <pc:picChg chg="mod">
          <ac:chgData name="Werner, Joy" userId="1475d30b-b21d-4e28-adea-ede044ad4441" providerId="ADAL" clId="{E48BE31B-C43D-4C72-82A3-AC7834380A6B}" dt="2026-04-22T17:21:39.884" v="1" actId="962"/>
          <ac:picMkLst>
            <pc:docMk/>
            <pc:sldMk cId="0" sldId="256"/>
            <ac:picMk id="2" creationId="{D7D9B3ED-2618-0542-FDEC-5ABF2F7D891C}"/>
          </ac:picMkLst>
        </pc:picChg>
      </pc:sldChg>
      <pc:sldChg chg="modSp mod">
        <pc:chgData name="Werner, Joy" userId="1475d30b-b21d-4e28-adea-ede044ad4441" providerId="ADAL" clId="{E48BE31B-C43D-4C72-82A3-AC7834380A6B}" dt="2026-04-22T17:22:08.219" v="5" actId="962"/>
        <pc:sldMkLst>
          <pc:docMk/>
          <pc:sldMk cId="0" sldId="257"/>
        </pc:sldMkLst>
        <pc:picChg chg="mod">
          <ac:chgData name="Werner, Joy" userId="1475d30b-b21d-4e28-adea-ede044ad4441" providerId="ADAL" clId="{E48BE31B-C43D-4C72-82A3-AC7834380A6B}" dt="2026-04-22T17:21:54.018" v="3" actId="962"/>
          <ac:picMkLst>
            <pc:docMk/>
            <pc:sldMk cId="0" sldId="257"/>
            <ac:picMk id="3" creationId="{4D14C0FE-4786-67C3-DCC7-AF8952731464}"/>
          </ac:picMkLst>
        </pc:picChg>
        <pc:picChg chg="mod">
          <ac:chgData name="Werner, Joy" userId="1475d30b-b21d-4e28-adea-ede044ad4441" providerId="ADAL" clId="{E48BE31B-C43D-4C72-82A3-AC7834380A6B}" dt="2026-04-22T17:22:08.219" v="5" actId="962"/>
          <ac:picMkLst>
            <pc:docMk/>
            <pc:sldMk cId="0" sldId="257"/>
            <ac:picMk id="15" creationId="{E5524DB2-5B03-A024-DEEC-95D82CCDEE09}"/>
          </ac:picMkLst>
        </pc:picChg>
      </pc:sldChg>
      <pc:sldChg chg="modSp">
        <pc:chgData name="Werner, Joy" userId="1475d30b-b21d-4e28-adea-ede044ad4441" providerId="ADAL" clId="{E48BE31B-C43D-4C72-82A3-AC7834380A6B}" dt="2026-04-22T17:22:33.628" v="7" actId="962"/>
        <pc:sldMkLst>
          <pc:docMk/>
          <pc:sldMk cId="0" sldId="258"/>
        </pc:sldMkLst>
        <pc:graphicFrameChg chg="mod">
          <ac:chgData name="Werner, Joy" userId="1475d30b-b21d-4e28-adea-ede044ad4441" providerId="ADAL" clId="{E48BE31B-C43D-4C72-82A3-AC7834380A6B}" dt="2026-04-22T17:22:33.628" v="7" actId="962"/>
          <ac:graphicFrameMkLst>
            <pc:docMk/>
            <pc:sldMk cId="0" sldId="258"/>
            <ac:graphicFrameMk id="12" creationId="{674718D4-63C9-BCA8-49C4-3B4CD1546B81}"/>
          </ac:graphicFrameMkLst>
        </pc:graphicFrameChg>
      </pc:sldChg>
      <pc:sldChg chg="modSp mod">
        <pc:chgData name="Werner, Joy" userId="1475d30b-b21d-4e28-adea-ede044ad4441" providerId="ADAL" clId="{E48BE31B-C43D-4C72-82A3-AC7834380A6B}" dt="2026-04-22T17:24:25.416" v="13" actId="962"/>
        <pc:sldMkLst>
          <pc:docMk/>
          <pc:sldMk cId="0" sldId="261"/>
        </pc:sldMkLst>
        <pc:spChg chg="mod">
          <ac:chgData name="Werner, Joy" userId="1475d30b-b21d-4e28-adea-ede044ad4441" providerId="ADAL" clId="{E48BE31B-C43D-4C72-82A3-AC7834380A6B}" dt="2026-04-22T17:24:12.806" v="11" actId="962"/>
          <ac:spMkLst>
            <pc:docMk/>
            <pc:sldMk cId="0" sldId="261"/>
            <ac:spMk id="2" creationId="{27E51037-3F28-2660-9FC1-ACBD69D55F9C}"/>
          </ac:spMkLst>
        </pc:spChg>
        <pc:cxnChg chg="mod">
          <ac:chgData name="Werner, Joy" userId="1475d30b-b21d-4e28-adea-ede044ad4441" providerId="ADAL" clId="{E48BE31B-C43D-4C72-82A3-AC7834380A6B}" dt="2026-04-22T17:24:25.416" v="13" actId="962"/>
          <ac:cxnSpMkLst>
            <pc:docMk/>
            <pc:sldMk cId="0" sldId="261"/>
            <ac:cxnSpMk id="5" creationId="{09A9F8BA-8603-AE18-8BDA-54A2AA05896F}"/>
          </ac:cxnSpMkLst>
        </pc:cxnChg>
      </pc:sldChg>
      <pc:sldChg chg="modSp mod">
        <pc:chgData name="Werner, Joy" userId="1475d30b-b21d-4e28-adea-ede044ad4441" providerId="ADAL" clId="{E48BE31B-C43D-4C72-82A3-AC7834380A6B}" dt="2026-04-22T17:28:05.124" v="35" actId="962"/>
        <pc:sldMkLst>
          <pc:docMk/>
          <pc:sldMk cId="0" sldId="264"/>
        </pc:sldMkLst>
        <pc:grpChg chg="mod">
          <ac:chgData name="Werner, Joy" userId="1475d30b-b21d-4e28-adea-ede044ad4441" providerId="ADAL" clId="{E48BE31B-C43D-4C72-82A3-AC7834380A6B}" dt="2026-04-22T17:28:05.124" v="35" actId="962"/>
          <ac:grpSpMkLst>
            <pc:docMk/>
            <pc:sldMk cId="0" sldId="264"/>
            <ac:grpSpMk id="10" creationId="{584413F0-FA88-41F5-767F-331CE8130739}"/>
          </ac:grpSpMkLst>
        </pc:grpChg>
      </pc:sldChg>
      <pc:sldChg chg="modSp">
        <pc:chgData name="Werner, Joy" userId="1475d30b-b21d-4e28-adea-ede044ad4441" providerId="ADAL" clId="{E48BE31B-C43D-4C72-82A3-AC7834380A6B}" dt="2026-04-22T17:23:10.590" v="9" actId="962"/>
        <pc:sldMkLst>
          <pc:docMk/>
          <pc:sldMk cId="1318668492" sldId="274"/>
        </pc:sldMkLst>
        <pc:graphicFrameChg chg="mod">
          <ac:chgData name="Werner, Joy" userId="1475d30b-b21d-4e28-adea-ede044ad4441" providerId="ADAL" clId="{E48BE31B-C43D-4C72-82A3-AC7834380A6B}" dt="2026-04-22T17:23:10.590" v="9" actId="962"/>
          <ac:graphicFrameMkLst>
            <pc:docMk/>
            <pc:sldMk cId="1318668492" sldId="274"/>
            <ac:graphicFrameMk id="31" creationId="{D48CB2B2-A729-2B07-7A3E-49935B5C13CD}"/>
          </ac:graphicFrameMkLst>
        </pc:graphicFrameChg>
      </pc:sldChg>
      <pc:sldChg chg="modSp mod">
        <pc:chgData name="Werner, Joy" userId="1475d30b-b21d-4e28-adea-ede044ad4441" providerId="ADAL" clId="{E48BE31B-C43D-4C72-82A3-AC7834380A6B}" dt="2026-04-22T17:25:53.761" v="19" actId="962"/>
        <pc:sldMkLst>
          <pc:docMk/>
          <pc:sldMk cId="246466333" sldId="275"/>
        </pc:sldMkLst>
        <pc:spChg chg="mod">
          <ac:chgData name="Werner, Joy" userId="1475d30b-b21d-4e28-adea-ede044ad4441" providerId="ADAL" clId="{E48BE31B-C43D-4C72-82A3-AC7834380A6B}" dt="2026-04-22T17:25:16.370" v="17" actId="962"/>
          <ac:spMkLst>
            <pc:docMk/>
            <pc:sldMk cId="246466333" sldId="275"/>
            <ac:spMk id="3" creationId="{32845237-38C4-7074-2A8A-B3A409B5A34C}"/>
          </ac:spMkLst>
        </pc:spChg>
        <pc:grpChg chg="mod">
          <ac:chgData name="Werner, Joy" userId="1475d30b-b21d-4e28-adea-ede044ad4441" providerId="ADAL" clId="{E48BE31B-C43D-4C72-82A3-AC7834380A6B}" dt="2026-04-22T17:24:54.183" v="15" actId="962"/>
          <ac:grpSpMkLst>
            <pc:docMk/>
            <pc:sldMk cId="246466333" sldId="275"/>
            <ac:grpSpMk id="8" creationId="{BB8FA25A-10B4-A71F-2715-D16AC29230E4}"/>
          </ac:grpSpMkLst>
        </pc:grpChg>
        <pc:picChg chg="mod">
          <ac:chgData name="Werner, Joy" userId="1475d30b-b21d-4e28-adea-ede044ad4441" providerId="ADAL" clId="{E48BE31B-C43D-4C72-82A3-AC7834380A6B}" dt="2026-04-22T17:25:53.761" v="19" actId="962"/>
          <ac:picMkLst>
            <pc:docMk/>
            <pc:sldMk cId="246466333" sldId="275"/>
            <ac:picMk id="1025" creationId="{BA5FF9A2-E0B8-B38C-1878-4C9B79EE7B12}"/>
          </ac:picMkLst>
        </pc:picChg>
      </pc:sldChg>
      <pc:sldChg chg="modSp mod">
        <pc:chgData name="Werner, Joy" userId="1475d30b-b21d-4e28-adea-ede044ad4441" providerId="ADAL" clId="{E48BE31B-C43D-4C72-82A3-AC7834380A6B}" dt="2026-04-22T17:27:12.712" v="29" actId="962"/>
        <pc:sldMkLst>
          <pc:docMk/>
          <pc:sldMk cId="1443018765" sldId="280"/>
        </pc:sldMkLst>
        <pc:picChg chg="mod">
          <ac:chgData name="Werner, Joy" userId="1475d30b-b21d-4e28-adea-ede044ad4441" providerId="ADAL" clId="{E48BE31B-C43D-4C72-82A3-AC7834380A6B}" dt="2026-04-22T17:27:12.712" v="29" actId="962"/>
          <ac:picMkLst>
            <pc:docMk/>
            <pc:sldMk cId="1443018765" sldId="280"/>
            <ac:picMk id="8" creationId="{C1C3926A-471D-1BCF-90FA-EF928022DFCC}"/>
          </ac:picMkLst>
        </pc:picChg>
      </pc:sldChg>
      <pc:sldChg chg="modSp mod">
        <pc:chgData name="Werner, Joy" userId="1475d30b-b21d-4e28-adea-ede044ad4441" providerId="ADAL" clId="{E48BE31B-C43D-4C72-82A3-AC7834380A6B}" dt="2026-04-22T17:27:45.824" v="33" actId="962"/>
        <pc:sldMkLst>
          <pc:docMk/>
          <pc:sldMk cId="423399399" sldId="281"/>
        </pc:sldMkLst>
        <pc:picChg chg="mod">
          <ac:chgData name="Werner, Joy" userId="1475d30b-b21d-4e28-adea-ede044ad4441" providerId="ADAL" clId="{E48BE31B-C43D-4C72-82A3-AC7834380A6B}" dt="2026-04-22T17:27:45.824" v="33" actId="962"/>
          <ac:picMkLst>
            <pc:docMk/>
            <pc:sldMk cId="423399399" sldId="281"/>
            <ac:picMk id="6" creationId="{E27B475D-B2E6-F546-C8B1-8ED1DC7EFFB7}"/>
          </ac:picMkLst>
        </pc:picChg>
        <pc:picChg chg="mod">
          <ac:chgData name="Werner, Joy" userId="1475d30b-b21d-4e28-adea-ede044ad4441" providerId="ADAL" clId="{E48BE31B-C43D-4C72-82A3-AC7834380A6B}" dt="2026-04-22T17:27:32.989" v="31" actId="962"/>
          <ac:picMkLst>
            <pc:docMk/>
            <pc:sldMk cId="423399399" sldId="281"/>
            <ac:picMk id="8" creationId="{F3EC6199-2563-63FF-22B3-C7775A7C1876}"/>
          </ac:picMkLst>
        </pc:picChg>
      </pc:sldChg>
      <pc:sldChg chg="modSp mod">
        <pc:chgData name="Werner, Joy" userId="1475d30b-b21d-4e28-adea-ede044ad4441" providerId="ADAL" clId="{E48BE31B-C43D-4C72-82A3-AC7834380A6B}" dt="2026-04-22T17:26:51.170" v="27" actId="962"/>
        <pc:sldMkLst>
          <pc:docMk/>
          <pc:sldMk cId="3857370197" sldId="283"/>
        </pc:sldMkLst>
        <pc:grpChg chg="mod">
          <ac:chgData name="Werner, Joy" userId="1475d30b-b21d-4e28-adea-ede044ad4441" providerId="ADAL" clId="{E48BE31B-C43D-4C72-82A3-AC7834380A6B}" dt="2026-04-22T17:26:32.698" v="25" actId="962"/>
          <ac:grpSpMkLst>
            <pc:docMk/>
            <pc:sldMk cId="3857370197" sldId="283"/>
            <ac:grpSpMk id="11" creationId="{98DBAE9F-59C0-41E7-FB74-BABB3123F660}"/>
          </ac:grpSpMkLst>
        </pc:grpChg>
        <pc:picChg chg="mod">
          <ac:chgData name="Werner, Joy" userId="1475d30b-b21d-4e28-adea-ede044ad4441" providerId="ADAL" clId="{E48BE31B-C43D-4C72-82A3-AC7834380A6B}" dt="2026-04-22T17:26:51.170" v="27" actId="962"/>
          <ac:picMkLst>
            <pc:docMk/>
            <pc:sldMk cId="3857370197" sldId="283"/>
            <ac:picMk id="8" creationId="{62E7857F-DB0C-1A41-C223-94350CF3B422}"/>
          </ac:picMkLst>
        </pc:picChg>
      </pc:sldChg>
      <pc:sldChg chg="modSp mod">
        <pc:chgData name="Werner, Joy" userId="1475d30b-b21d-4e28-adea-ede044ad4441" providerId="ADAL" clId="{E48BE31B-C43D-4C72-82A3-AC7834380A6B}" dt="2026-04-22T17:26:20.627" v="23" actId="962"/>
        <pc:sldMkLst>
          <pc:docMk/>
          <pc:sldMk cId="2738522546" sldId="284"/>
        </pc:sldMkLst>
        <pc:grpChg chg="mod">
          <ac:chgData name="Werner, Joy" userId="1475d30b-b21d-4e28-adea-ede044ad4441" providerId="ADAL" clId="{E48BE31B-C43D-4C72-82A3-AC7834380A6B}" dt="2026-04-22T17:26:10.576" v="21" actId="962"/>
          <ac:grpSpMkLst>
            <pc:docMk/>
            <pc:sldMk cId="2738522546" sldId="284"/>
            <ac:grpSpMk id="13" creationId="{9091D931-C5DE-66C1-FA53-7201400C8DEF}"/>
          </ac:grpSpMkLst>
        </pc:grpChg>
        <pc:picChg chg="mod">
          <ac:chgData name="Werner, Joy" userId="1475d30b-b21d-4e28-adea-ede044ad4441" providerId="ADAL" clId="{E48BE31B-C43D-4C72-82A3-AC7834380A6B}" dt="2026-04-22T17:26:20.627" v="23" actId="962"/>
          <ac:picMkLst>
            <pc:docMk/>
            <pc:sldMk cId="2738522546" sldId="284"/>
            <ac:picMk id="10" creationId="{D97BA2E4-9C9B-0735-6396-D911DEEA08B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A0B22-9343-47D4-90A6-61DC242D1C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A05874E-B01A-4CD7-9E25-861ED53EE6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ptos" panose="020B0004020202020204" pitchFamily="34" charset="0"/>
            </a:rPr>
            <a:t>Developed in response to California’s ongoing housing production shortfall</a:t>
          </a:r>
        </a:p>
      </dgm:t>
    </dgm:pt>
    <dgm:pt modelId="{983C115A-6D2E-4344-8FF8-57F7C7B00EB8}" type="parTrans" cxnId="{3069A81E-7E8A-4AEF-B9B6-56FF6823C8B4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0F1EAB27-9D08-4D3B-908C-9A47EA84760F}" type="sibTrans" cxnId="{3069A81E-7E8A-4AEF-B9B6-56FF6823C8B4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D5CAC479-1F2B-477C-AFC7-C515FB918A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ptos" panose="020B0004020202020204" pitchFamily="34" charset="0"/>
            </a:rPr>
            <a:t>Recognizes that local land use and process reforms are critical to housing delivery</a:t>
          </a:r>
        </a:p>
      </dgm:t>
    </dgm:pt>
    <dgm:pt modelId="{156C051A-7C63-42AB-B95A-BF2696592B5C}" type="parTrans" cxnId="{9B76CCF4-32BF-47F3-A996-A004E3F87E5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D88DEA5-9B09-417B-8072-750F8876CBB3}" type="sibTrans" cxnId="{9B76CCF4-32BF-47F3-A996-A004E3F87E55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F61F67E4-71B5-4E75-87B7-170D50D840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" panose="020B0004020202020204" pitchFamily="34" charset="0"/>
            </a:rPr>
            <a:t>Shifts state focus from regulatory compliance to housing outcomes</a:t>
          </a:r>
        </a:p>
      </dgm:t>
    </dgm:pt>
    <dgm:pt modelId="{545E15EA-E2EF-4516-829F-7B0AE4E5AD9C}" type="parTrans" cxnId="{6726556B-6A5A-46A5-8D31-78A1C0E4639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8AADB46-A66B-4723-BECF-C1185ABACE4E}" type="sibTrans" cxnId="{6726556B-6A5A-46A5-8D31-78A1C0E46393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84B0B93E-A201-40B9-B0F6-992C167758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" panose="020B0004020202020204" pitchFamily="34" charset="0"/>
            </a:rPr>
            <a:t>Establishes incentives for jurisdictions willing to implement meaningful reforms</a:t>
          </a:r>
        </a:p>
      </dgm:t>
    </dgm:pt>
    <dgm:pt modelId="{2BE51128-A823-4117-B355-09E5255B882D}" type="parTrans" cxnId="{F81F06F1-12B2-4489-ADB7-1C73A04E0702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86BCB5AB-41F2-4111-9FBC-20128992B6B6}" type="sibTrans" cxnId="{F81F06F1-12B2-4489-ADB7-1C73A04E0702}">
      <dgm:prSet/>
      <dgm:spPr/>
      <dgm:t>
        <a:bodyPr/>
        <a:lstStyle/>
        <a:p>
          <a:endParaRPr lang="en-US">
            <a:latin typeface="Aptos" panose="020B0004020202020204" pitchFamily="34" charset="0"/>
          </a:endParaRPr>
        </a:p>
      </dgm:t>
    </dgm:pt>
    <dgm:pt modelId="{5BBE6D63-AA95-4803-96B7-31B7268137BF}" type="pres">
      <dgm:prSet presAssocID="{7A9A0B22-9343-47D4-90A6-61DC242D1CB4}" presName="root" presStyleCnt="0">
        <dgm:presLayoutVars>
          <dgm:dir/>
          <dgm:resizeHandles val="exact"/>
        </dgm:presLayoutVars>
      </dgm:prSet>
      <dgm:spPr/>
    </dgm:pt>
    <dgm:pt modelId="{C3010745-F929-4B73-BF47-AE0D739642ED}" type="pres">
      <dgm:prSet presAssocID="{AA05874E-B01A-4CD7-9E25-861ED53EE65F}" presName="compNode" presStyleCnt="0"/>
      <dgm:spPr/>
    </dgm:pt>
    <dgm:pt modelId="{E19B463C-3B80-4EAE-889B-3F52EE60C5ED}" type="pres">
      <dgm:prSet presAssocID="{AA05874E-B01A-4CD7-9E25-861ED53EE65F}" presName="bgRect" presStyleLbl="bgShp" presStyleIdx="0" presStyleCnt="4"/>
      <dgm:spPr/>
    </dgm:pt>
    <dgm:pt modelId="{AFA2601D-20F6-4A8C-94E8-7F7BBF0F0AA1}" type="pres">
      <dgm:prSet presAssocID="{AA05874E-B01A-4CD7-9E25-861ED53EE65F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80D34791-49AF-45F1-B6D1-FAAD4E04FE55}" type="pres">
      <dgm:prSet presAssocID="{AA05874E-B01A-4CD7-9E25-861ED53EE65F}" presName="spaceRect" presStyleCnt="0"/>
      <dgm:spPr/>
    </dgm:pt>
    <dgm:pt modelId="{7ED20652-36EF-4683-94BD-E9A7FAB40527}" type="pres">
      <dgm:prSet presAssocID="{AA05874E-B01A-4CD7-9E25-861ED53EE65F}" presName="parTx" presStyleLbl="revTx" presStyleIdx="0" presStyleCnt="4">
        <dgm:presLayoutVars>
          <dgm:chMax val="0"/>
          <dgm:chPref val="0"/>
        </dgm:presLayoutVars>
      </dgm:prSet>
      <dgm:spPr/>
    </dgm:pt>
    <dgm:pt modelId="{45FA702D-CA7C-4F98-99FC-F2A5196C3432}" type="pres">
      <dgm:prSet presAssocID="{0F1EAB27-9D08-4D3B-908C-9A47EA84760F}" presName="sibTrans" presStyleCnt="0"/>
      <dgm:spPr/>
    </dgm:pt>
    <dgm:pt modelId="{5612BAE1-3595-45E4-A1F2-3684BCF7D811}" type="pres">
      <dgm:prSet presAssocID="{D5CAC479-1F2B-477C-AFC7-C515FB918A12}" presName="compNode" presStyleCnt="0"/>
      <dgm:spPr/>
    </dgm:pt>
    <dgm:pt modelId="{4E9B7422-A9EB-4598-ABDD-FE383536520B}" type="pres">
      <dgm:prSet presAssocID="{D5CAC479-1F2B-477C-AFC7-C515FB918A12}" presName="bgRect" presStyleLbl="bgShp" presStyleIdx="1" presStyleCnt="4"/>
      <dgm:spPr/>
    </dgm:pt>
    <dgm:pt modelId="{A46A0182-9C44-4471-8B0C-D674EC3D406A}" type="pres">
      <dgm:prSet presAssocID="{D5CAC479-1F2B-477C-AFC7-C515FB918A12}" presName="iconRect" presStyleLbl="nod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D61B1177-10D3-4C82-827F-39CBD7DB3D55}" type="pres">
      <dgm:prSet presAssocID="{D5CAC479-1F2B-477C-AFC7-C515FB918A12}" presName="spaceRect" presStyleCnt="0"/>
      <dgm:spPr/>
    </dgm:pt>
    <dgm:pt modelId="{2C87B548-FE05-4ECD-B084-A91F830A2BCD}" type="pres">
      <dgm:prSet presAssocID="{D5CAC479-1F2B-477C-AFC7-C515FB918A12}" presName="parTx" presStyleLbl="revTx" presStyleIdx="1" presStyleCnt="4">
        <dgm:presLayoutVars>
          <dgm:chMax val="0"/>
          <dgm:chPref val="0"/>
        </dgm:presLayoutVars>
      </dgm:prSet>
      <dgm:spPr/>
    </dgm:pt>
    <dgm:pt modelId="{182FB164-955F-4F9E-91AC-6D59E6B5044D}" type="pres">
      <dgm:prSet presAssocID="{5D88DEA5-9B09-417B-8072-750F8876CBB3}" presName="sibTrans" presStyleCnt="0"/>
      <dgm:spPr/>
    </dgm:pt>
    <dgm:pt modelId="{79130E81-E93F-451F-B04A-42800AAD4B3A}" type="pres">
      <dgm:prSet presAssocID="{F61F67E4-71B5-4E75-87B7-170D50D840CD}" presName="compNode" presStyleCnt="0"/>
      <dgm:spPr/>
    </dgm:pt>
    <dgm:pt modelId="{E05E4ABB-B2D3-4905-BDC0-E1BE1B0EC8AB}" type="pres">
      <dgm:prSet presAssocID="{F61F67E4-71B5-4E75-87B7-170D50D840CD}" presName="bgRect" presStyleLbl="bgShp" presStyleIdx="2" presStyleCnt="4"/>
      <dgm:spPr/>
    </dgm:pt>
    <dgm:pt modelId="{34B24C45-40AB-4D67-94A8-1974B90DDBE3}" type="pres">
      <dgm:prSet presAssocID="{F61F67E4-71B5-4E75-87B7-170D50D840CD}" presName="iconRect" presStyleLbl="nod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 with solid fill"/>
        </a:ext>
      </dgm:extLst>
    </dgm:pt>
    <dgm:pt modelId="{6123FEBF-2DA1-4335-9CFC-6B1BF4FA35F3}" type="pres">
      <dgm:prSet presAssocID="{F61F67E4-71B5-4E75-87B7-170D50D840CD}" presName="spaceRect" presStyleCnt="0"/>
      <dgm:spPr/>
    </dgm:pt>
    <dgm:pt modelId="{58AE849F-B332-404C-91B7-769DC0F03681}" type="pres">
      <dgm:prSet presAssocID="{F61F67E4-71B5-4E75-87B7-170D50D840CD}" presName="parTx" presStyleLbl="revTx" presStyleIdx="2" presStyleCnt="4">
        <dgm:presLayoutVars>
          <dgm:chMax val="0"/>
          <dgm:chPref val="0"/>
        </dgm:presLayoutVars>
      </dgm:prSet>
      <dgm:spPr/>
    </dgm:pt>
    <dgm:pt modelId="{67FA46E7-EAD0-45AB-B1A2-E6403F7F7793}" type="pres">
      <dgm:prSet presAssocID="{58AADB46-A66B-4723-BECF-C1185ABACE4E}" presName="sibTrans" presStyleCnt="0"/>
      <dgm:spPr/>
    </dgm:pt>
    <dgm:pt modelId="{783D955A-2CC9-4C2B-8162-B155AD39A7A4}" type="pres">
      <dgm:prSet presAssocID="{84B0B93E-A201-40B9-B0F6-992C16775831}" presName="compNode" presStyleCnt="0"/>
      <dgm:spPr/>
    </dgm:pt>
    <dgm:pt modelId="{6C8A921F-E989-44C6-9EE6-C661203A8362}" type="pres">
      <dgm:prSet presAssocID="{84B0B93E-A201-40B9-B0F6-992C16775831}" presName="bgRect" presStyleLbl="bgShp" presStyleIdx="3" presStyleCnt="4"/>
      <dgm:spPr/>
    </dgm:pt>
    <dgm:pt modelId="{7702E965-5878-4EF3-8D33-A9FE22D57AA4}" type="pres">
      <dgm:prSet presAssocID="{84B0B93E-A201-40B9-B0F6-992C16775831}" presName="iconRect" presStyleLbl="nod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outline"/>
        </a:ext>
      </dgm:extLst>
    </dgm:pt>
    <dgm:pt modelId="{761D94C1-7F1E-4E4B-B2C5-4C5A21462D61}" type="pres">
      <dgm:prSet presAssocID="{84B0B93E-A201-40B9-B0F6-992C16775831}" presName="spaceRect" presStyleCnt="0"/>
      <dgm:spPr/>
    </dgm:pt>
    <dgm:pt modelId="{E46BF847-9C3F-4C26-91CD-79A0CD6EEE51}" type="pres">
      <dgm:prSet presAssocID="{84B0B93E-A201-40B9-B0F6-992C1677583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069A81E-7E8A-4AEF-B9B6-56FF6823C8B4}" srcId="{7A9A0B22-9343-47D4-90A6-61DC242D1CB4}" destId="{AA05874E-B01A-4CD7-9E25-861ED53EE65F}" srcOrd="0" destOrd="0" parTransId="{983C115A-6D2E-4344-8FF8-57F7C7B00EB8}" sibTransId="{0F1EAB27-9D08-4D3B-908C-9A47EA84760F}"/>
    <dgm:cxn modelId="{BB857621-7605-4B7E-BE51-7BE188965EE0}" type="presOf" srcId="{AA05874E-B01A-4CD7-9E25-861ED53EE65F}" destId="{7ED20652-36EF-4683-94BD-E9A7FAB40527}" srcOrd="0" destOrd="0" presId="urn:microsoft.com/office/officeart/2018/2/layout/IconVerticalSolidList"/>
    <dgm:cxn modelId="{77602949-4525-40BC-A211-3AEFD875F3AD}" type="presOf" srcId="{D5CAC479-1F2B-477C-AFC7-C515FB918A12}" destId="{2C87B548-FE05-4ECD-B084-A91F830A2BCD}" srcOrd="0" destOrd="0" presId="urn:microsoft.com/office/officeart/2018/2/layout/IconVerticalSolidList"/>
    <dgm:cxn modelId="{6726556B-6A5A-46A5-8D31-78A1C0E46393}" srcId="{7A9A0B22-9343-47D4-90A6-61DC242D1CB4}" destId="{F61F67E4-71B5-4E75-87B7-170D50D840CD}" srcOrd="2" destOrd="0" parTransId="{545E15EA-E2EF-4516-829F-7B0AE4E5AD9C}" sibTransId="{58AADB46-A66B-4723-BECF-C1185ABACE4E}"/>
    <dgm:cxn modelId="{4D0D8C9A-5B43-4E95-A861-7D6420BD5B34}" type="presOf" srcId="{84B0B93E-A201-40B9-B0F6-992C16775831}" destId="{E46BF847-9C3F-4C26-91CD-79A0CD6EEE51}" srcOrd="0" destOrd="0" presId="urn:microsoft.com/office/officeart/2018/2/layout/IconVerticalSolidList"/>
    <dgm:cxn modelId="{C079CAEF-DC8A-441A-A2D0-742FCEA7EF98}" type="presOf" srcId="{F61F67E4-71B5-4E75-87B7-170D50D840CD}" destId="{58AE849F-B332-404C-91B7-769DC0F03681}" srcOrd="0" destOrd="0" presId="urn:microsoft.com/office/officeart/2018/2/layout/IconVerticalSolidList"/>
    <dgm:cxn modelId="{F81F06F1-12B2-4489-ADB7-1C73A04E0702}" srcId="{7A9A0B22-9343-47D4-90A6-61DC242D1CB4}" destId="{84B0B93E-A201-40B9-B0F6-992C16775831}" srcOrd="3" destOrd="0" parTransId="{2BE51128-A823-4117-B355-09E5255B882D}" sibTransId="{86BCB5AB-41F2-4111-9FBC-20128992B6B6}"/>
    <dgm:cxn modelId="{9B76CCF4-32BF-47F3-A996-A004E3F87E55}" srcId="{7A9A0B22-9343-47D4-90A6-61DC242D1CB4}" destId="{D5CAC479-1F2B-477C-AFC7-C515FB918A12}" srcOrd="1" destOrd="0" parTransId="{156C051A-7C63-42AB-B95A-BF2696592B5C}" sibTransId="{5D88DEA5-9B09-417B-8072-750F8876CBB3}"/>
    <dgm:cxn modelId="{0F8606FC-A03D-41CC-AAA6-7FFA83D6830A}" type="presOf" srcId="{7A9A0B22-9343-47D4-90A6-61DC242D1CB4}" destId="{5BBE6D63-AA95-4803-96B7-31B7268137BF}" srcOrd="0" destOrd="0" presId="urn:microsoft.com/office/officeart/2018/2/layout/IconVerticalSolidList"/>
    <dgm:cxn modelId="{9CCA038B-04C4-46D9-B0EC-08BEAFBD947F}" type="presParOf" srcId="{5BBE6D63-AA95-4803-96B7-31B7268137BF}" destId="{C3010745-F929-4B73-BF47-AE0D739642ED}" srcOrd="0" destOrd="0" presId="urn:microsoft.com/office/officeart/2018/2/layout/IconVerticalSolidList"/>
    <dgm:cxn modelId="{12F8D036-5A2A-47AC-8D39-7BC7A6858E8B}" type="presParOf" srcId="{C3010745-F929-4B73-BF47-AE0D739642ED}" destId="{E19B463C-3B80-4EAE-889B-3F52EE60C5ED}" srcOrd="0" destOrd="0" presId="urn:microsoft.com/office/officeart/2018/2/layout/IconVerticalSolidList"/>
    <dgm:cxn modelId="{EB5CD6EC-71FD-4B0A-8AF7-545E6DC49426}" type="presParOf" srcId="{C3010745-F929-4B73-BF47-AE0D739642ED}" destId="{AFA2601D-20F6-4A8C-94E8-7F7BBF0F0AA1}" srcOrd="1" destOrd="0" presId="urn:microsoft.com/office/officeart/2018/2/layout/IconVerticalSolidList"/>
    <dgm:cxn modelId="{C0201754-465E-4949-A156-E5C729C08C99}" type="presParOf" srcId="{C3010745-F929-4B73-BF47-AE0D739642ED}" destId="{80D34791-49AF-45F1-B6D1-FAAD4E04FE55}" srcOrd="2" destOrd="0" presId="urn:microsoft.com/office/officeart/2018/2/layout/IconVerticalSolidList"/>
    <dgm:cxn modelId="{4F22696F-F168-4A3E-94C7-F706E8C153CB}" type="presParOf" srcId="{C3010745-F929-4B73-BF47-AE0D739642ED}" destId="{7ED20652-36EF-4683-94BD-E9A7FAB40527}" srcOrd="3" destOrd="0" presId="urn:microsoft.com/office/officeart/2018/2/layout/IconVerticalSolidList"/>
    <dgm:cxn modelId="{BD08E986-A59F-4C86-8C71-34EF22E694A6}" type="presParOf" srcId="{5BBE6D63-AA95-4803-96B7-31B7268137BF}" destId="{45FA702D-CA7C-4F98-99FC-F2A5196C3432}" srcOrd="1" destOrd="0" presId="urn:microsoft.com/office/officeart/2018/2/layout/IconVerticalSolidList"/>
    <dgm:cxn modelId="{3A8B3E43-51AF-45ED-99B2-953C49D53B60}" type="presParOf" srcId="{5BBE6D63-AA95-4803-96B7-31B7268137BF}" destId="{5612BAE1-3595-45E4-A1F2-3684BCF7D811}" srcOrd="2" destOrd="0" presId="urn:microsoft.com/office/officeart/2018/2/layout/IconVerticalSolidList"/>
    <dgm:cxn modelId="{AEF2ACD4-A5FC-460F-A600-007608BEACDA}" type="presParOf" srcId="{5612BAE1-3595-45E4-A1F2-3684BCF7D811}" destId="{4E9B7422-A9EB-4598-ABDD-FE383536520B}" srcOrd="0" destOrd="0" presId="urn:microsoft.com/office/officeart/2018/2/layout/IconVerticalSolidList"/>
    <dgm:cxn modelId="{9E0ABE7E-FCC4-483D-870B-A3A5FF939485}" type="presParOf" srcId="{5612BAE1-3595-45E4-A1F2-3684BCF7D811}" destId="{A46A0182-9C44-4471-8B0C-D674EC3D406A}" srcOrd="1" destOrd="0" presId="urn:microsoft.com/office/officeart/2018/2/layout/IconVerticalSolidList"/>
    <dgm:cxn modelId="{F48B6D56-42CA-46F2-BDB7-E4BEF18DC4AF}" type="presParOf" srcId="{5612BAE1-3595-45E4-A1F2-3684BCF7D811}" destId="{D61B1177-10D3-4C82-827F-39CBD7DB3D55}" srcOrd="2" destOrd="0" presId="urn:microsoft.com/office/officeart/2018/2/layout/IconVerticalSolidList"/>
    <dgm:cxn modelId="{84C41C4E-D039-411D-861C-42675103C4D2}" type="presParOf" srcId="{5612BAE1-3595-45E4-A1F2-3684BCF7D811}" destId="{2C87B548-FE05-4ECD-B084-A91F830A2BCD}" srcOrd="3" destOrd="0" presId="urn:microsoft.com/office/officeart/2018/2/layout/IconVerticalSolidList"/>
    <dgm:cxn modelId="{BAEA08A1-A765-48EA-BDE9-400AFB6D7C26}" type="presParOf" srcId="{5BBE6D63-AA95-4803-96B7-31B7268137BF}" destId="{182FB164-955F-4F9E-91AC-6D59E6B5044D}" srcOrd="3" destOrd="0" presId="urn:microsoft.com/office/officeart/2018/2/layout/IconVerticalSolidList"/>
    <dgm:cxn modelId="{6A230F5A-B8ED-4408-A063-EB331B53B204}" type="presParOf" srcId="{5BBE6D63-AA95-4803-96B7-31B7268137BF}" destId="{79130E81-E93F-451F-B04A-42800AAD4B3A}" srcOrd="4" destOrd="0" presId="urn:microsoft.com/office/officeart/2018/2/layout/IconVerticalSolidList"/>
    <dgm:cxn modelId="{E4CD1341-6217-4F52-A08C-F4FA21AFB7F4}" type="presParOf" srcId="{79130E81-E93F-451F-B04A-42800AAD4B3A}" destId="{E05E4ABB-B2D3-4905-BDC0-E1BE1B0EC8AB}" srcOrd="0" destOrd="0" presId="urn:microsoft.com/office/officeart/2018/2/layout/IconVerticalSolidList"/>
    <dgm:cxn modelId="{A7A12D85-E63B-415A-97A5-17782D277D37}" type="presParOf" srcId="{79130E81-E93F-451F-B04A-42800AAD4B3A}" destId="{34B24C45-40AB-4D67-94A8-1974B90DDBE3}" srcOrd="1" destOrd="0" presId="urn:microsoft.com/office/officeart/2018/2/layout/IconVerticalSolidList"/>
    <dgm:cxn modelId="{2A5304B1-32AE-442A-BDAF-C3848162C5D1}" type="presParOf" srcId="{79130E81-E93F-451F-B04A-42800AAD4B3A}" destId="{6123FEBF-2DA1-4335-9CFC-6B1BF4FA35F3}" srcOrd="2" destOrd="0" presId="urn:microsoft.com/office/officeart/2018/2/layout/IconVerticalSolidList"/>
    <dgm:cxn modelId="{708207E4-F26E-4331-B405-5609263330B9}" type="presParOf" srcId="{79130E81-E93F-451F-B04A-42800AAD4B3A}" destId="{58AE849F-B332-404C-91B7-769DC0F03681}" srcOrd="3" destOrd="0" presId="urn:microsoft.com/office/officeart/2018/2/layout/IconVerticalSolidList"/>
    <dgm:cxn modelId="{A4E28D1D-E56F-4909-98E4-867B647B763F}" type="presParOf" srcId="{5BBE6D63-AA95-4803-96B7-31B7268137BF}" destId="{67FA46E7-EAD0-45AB-B1A2-E6403F7F7793}" srcOrd="5" destOrd="0" presId="urn:microsoft.com/office/officeart/2018/2/layout/IconVerticalSolidList"/>
    <dgm:cxn modelId="{D2C49265-2424-4719-AB53-7F1D5941794A}" type="presParOf" srcId="{5BBE6D63-AA95-4803-96B7-31B7268137BF}" destId="{783D955A-2CC9-4C2B-8162-B155AD39A7A4}" srcOrd="6" destOrd="0" presId="urn:microsoft.com/office/officeart/2018/2/layout/IconVerticalSolidList"/>
    <dgm:cxn modelId="{86668B03-A990-4334-B82B-E917A046E970}" type="presParOf" srcId="{783D955A-2CC9-4C2B-8162-B155AD39A7A4}" destId="{6C8A921F-E989-44C6-9EE6-C661203A8362}" srcOrd="0" destOrd="0" presId="urn:microsoft.com/office/officeart/2018/2/layout/IconVerticalSolidList"/>
    <dgm:cxn modelId="{CF9676AF-B69D-4D2D-9401-C12673997B71}" type="presParOf" srcId="{783D955A-2CC9-4C2B-8162-B155AD39A7A4}" destId="{7702E965-5878-4EF3-8D33-A9FE22D57AA4}" srcOrd="1" destOrd="0" presId="urn:microsoft.com/office/officeart/2018/2/layout/IconVerticalSolidList"/>
    <dgm:cxn modelId="{2A6573FF-73A9-49D6-96FC-960896C31920}" type="presParOf" srcId="{783D955A-2CC9-4C2B-8162-B155AD39A7A4}" destId="{761D94C1-7F1E-4E4B-B2C5-4C5A21462D61}" srcOrd="2" destOrd="0" presId="urn:microsoft.com/office/officeart/2018/2/layout/IconVerticalSolidList"/>
    <dgm:cxn modelId="{D7C63835-026B-4977-82EE-C1FE4EA52120}" type="presParOf" srcId="{783D955A-2CC9-4C2B-8162-B155AD39A7A4}" destId="{E46BF847-9C3F-4C26-91CD-79A0CD6EEE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5B428C-052F-4843-9F63-259D891BE4E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DFB31D-9382-4F83-945B-C8FD2808F9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Staff develops Draft application, with technical guidance from HCD</a:t>
          </a:r>
        </a:p>
      </dgm:t>
    </dgm:pt>
    <dgm:pt modelId="{BEEEECC3-E474-4EF4-B3FB-CD06770DCCFF}" type="parTrans" cxnId="{92578994-F1D5-4640-A61B-AC5F91EAFA25}">
      <dgm:prSet/>
      <dgm:spPr/>
      <dgm:t>
        <a:bodyPr/>
        <a:lstStyle/>
        <a:p>
          <a:endParaRPr lang="en-US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D063CC8D-46B8-4708-BA6A-D10D60FDA8C2}" type="sibTrans" cxnId="{92578994-F1D5-4640-A61B-AC5F91EAFA25}">
      <dgm:prSet phldrT="1" phldr="0" custT="1"/>
      <dgm:spPr/>
      <dgm:t>
        <a:bodyPr/>
        <a:lstStyle/>
        <a:p>
          <a:r>
            <a:rPr lang="en-US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1</a:t>
          </a:r>
        </a:p>
      </dgm:t>
    </dgm:pt>
    <dgm:pt modelId="{5BAEAF5B-2175-472F-B36E-D638E56E49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Board of Supervisors Public Hearing</a:t>
          </a:r>
        </a:p>
        <a:p>
          <a:pPr>
            <a:lnSpc>
              <a:spcPct val="100000"/>
            </a:lnSpc>
          </a:pPr>
          <a:r>
            <a:rPr lang="en-US" sz="14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(April 28, 2026)</a:t>
          </a:r>
        </a:p>
      </dgm:t>
    </dgm:pt>
    <dgm:pt modelId="{28D7038C-FBFC-4428-8EBA-0D8692027D8E}" type="parTrans" cxnId="{D491839D-15CA-485C-8C00-DEBFB045CD68}">
      <dgm:prSet/>
      <dgm:spPr/>
      <dgm:t>
        <a:bodyPr/>
        <a:lstStyle/>
        <a:p>
          <a:endParaRPr lang="en-US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DE18D368-A355-4D7F-A6FD-C93FB521A161}" type="sibTrans" cxnId="{D491839D-15CA-485C-8C00-DEBFB045CD68}">
      <dgm:prSet phldrT="2" phldr="0" custT="1"/>
      <dgm:spPr/>
      <dgm:t>
        <a:bodyPr/>
        <a:lstStyle/>
        <a:p>
          <a:r>
            <a:rPr lang="en-US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2</a:t>
          </a:r>
        </a:p>
      </dgm:t>
    </dgm:pt>
    <dgm:pt modelId="{7321A16E-CED3-425A-A446-B52DBC7931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30-day Diligent Public Participation</a:t>
          </a:r>
        </a:p>
        <a:p>
          <a:pPr>
            <a:lnSpc>
              <a:spcPct val="100000"/>
            </a:lnSpc>
          </a:pPr>
          <a:r>
            <a: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(May 2026)</a:t>
          </a:r>
        </a:p>
      </dgm:t>
    </dgm:pt>
    <dgm:pt modelId="{FD25F6C9-E28A-49E8-9983-247B95510E46}" type="parTrans" cxnId="{F0BD880E-5533-4329-998C-2DB1BD77F590}">
      <dgm:prSet/>
      <dgm:spPr/>
      <dgm:t>
        <a:bodyPr/>
        <a:lstStyle/>
        <a:p>
          <a:endParaRPr lang="en-US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F29A43BF-73C0-4AD3-8BFA-C6B2AB0FF472}" type="sibTrans" cxnId="{F0BD880E-5533-4329-998C-2DB1BD77F590}">
      <dgm:prSet phldrT="3" phldr="0" custT="1"/>
      <dgm:spPr/>
      <dgm:t>
        <a:bodyPr/>
        <a:lstStyle/>
        <a:p>
          <a:r>
            <a:rPr lang="en-US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3</a:t>
          </a:r>
        </a:p>
      </dgm:t>
    </dgm:pt>
    <dgm:pt modelId="{98722BD7-1207-4F1F-9AA7-B4458BEEA9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Public comment review period + Application edits</a:t>
          </a:r>
        </a:p>
        <a:p>
          <a:pPr>
            <a:lnSpc>
              <a:spcPct val="100000"/>
            </a:lnSpc>
          </a:pPr>
          <a:r>
            <a: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(May-June 2026)</a:t>
          </a:r>
          <a:endParaRPr lang="en-U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50890B30-6743-407F-A285-441AA78B0F2E}" type="parTrans" cxnId="{53D1933C-5FED-4A8A-A888-6EC702FAF6DE}">
      <dgm:prSet/>
      <dgm:spPr/>
      <dgm:t>
        <a:bodyPr/>
        <a:lstStyle/>
        <a:p>
          <a:endParaRPr lang="en-US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773795F3-3544-4EF2-A134-18B6D7D2F2F3}" type="sibTrans" cxnId="{53D1933C-5FED-4A8A-A888-6EC702FAF6DE}">
      <dgm:prSet phldrT="4" phldr="0" custT="1"/>
      <dgm:spPr/>
      <dgm:t>
        <a:bodyPr/>
        <a:lstStyle/>
        <a:p>
          <a:r>
            <a:rPr lang="en-US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4</a:t>
          </a:r>
        </a:p>
      </dgm:t>
    </dgm:pt>
    <dgm:pt modelId="{0142B9F3-B3A1-4C6F-B405-2C4F210658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Formal State submission</a:t>
          </a:r>
        </a:p>
        <a:p>
          <a:pPr>
            <a:lnSpc>
              <a:spcPct val="100000"/>
            </a:lnSpc>
          </a:pPr>
          <a:r>
            <a: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(Anticipated June 2026)</a:t>
          </a:r>
          <a:endParaRPr lang="en-U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414BF5CD-9DAD-401E-B940-D73024436DFE}" type="parTrans" cxnId="{0019E960-8473-4619-9B2F-2810C1ABE9DC}">
      <dgm:prSet/>
      <dgm:spPr/>
      <dgm:t>
        <a:bodyPr/>
        <a:lstStyle/>
        <a:p>
          <a:endParaRPr lang="en-US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5A5084F1-AABE-44D2-9BB0-132C59688AC0}" type="sibTrans" cxnId="{0019E960-8473-4619-9B2F-2810C1ABE9DC}">
      <dgm:prSet phldrT="5" phldr="0" custT="1"/>
      <dgm:spPr/>
      <dgm:t>
        <a:bodyPr/>
        <a:lstStyle/>
        <a:p>
          <a:r>
            <a:rPr lang="en-US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5</a:t>
          </a:r>
        </a:p>
      </dgm:t>
    </dgm:pt>
    <dgm:pt modelId="{6513AA3D-3438-4BCF-8A75-6AC1ED8C37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Award of </a:t>
          </a:r>
          <a:r>
            <a:rPr lang="en-US" sz="1400" b="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Prohousing</a:t>
          </a:r>
          <a:r>
            <a: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 Designation</a:t>
          </a:r>
        </a:p>
        <a:p>
          <a:pPr>
            <a:lnSpc>
              <a:spcPct val="100000"/>
            </a:lnSpc>
          </a:pPr>
          <a:r>
            <a:rPr lang="en-US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(Anticipated Summer 2026)</a:t>
          </a:r>
          <a:endParaRPr lang="en-US" sz="14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07300B8A-1259-4686-99EF-8E38270558C7}" type="parTrans" cxnId="{9B3F42F6-2202-43C0-9A43-B6DE1B973439}">
      <dgm:prSet/>
      <dgm:spPr/>
      <dgm:t>
        <a:bodyPr/>
        <a:lstStyle/>
        <a:p>
          <a:endParaRPr lang="en-US" sz="2400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gm:t>
    </dgm:pt>
    <dgm:pt modelId="{97C3BD7C-592F-48D0-9E6A-FE51E8C56474}" type="sibTrans" cxnId="{9B3F42F6-2202-43C0-9A43-B6DE1B973439}">
      <dgm:prSet phldrT="6" phldr="0" custT="1"/>
      <dgm:spPr/>
      <dgm:t>
        <a:bodyPr/>
        <a:lstStyle/>
        <a:p>
          <a:r>
            <a:rPr lang="en-US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6</a:t>
          </a:r>
        </a:p>
      </dgm:t>
    </dgm:pt>
    <dgm:pt modelId="{2A30A769-ADFD-4808-A124-5B6073B97975}" type="pres">
      <dgm:prSet presAssocID="{1F5B428C-052F-4843-9F63-259D891BE4E9}" presName="linearFlow" presStyleCnt="0">
        <dgm:presLayoutVars>
          <dgm:dir/>
          <dgm:animLvl val="lvl"/>
          <dgm:resizeHandles val="exact"/>
        </dgm:presLayoutVars>
      </dgm:prSet>
      <dgm:spPr/>
    </dgm:pt>
    <dgm:pt modelId="{1BCFFC87-3F1D-4AC8-8322-52FAD35DB261}" type="pres">
      <dgm:prSet presAssocID="{23DFB31D-9382-4F83-945B-C8FD2808F9B3}" presName="compositeNode" presStyleCnt="0"/>
      <dgm:spPr/>
    </dgm:pt>
    <dgm:pt modelId="{E9929175-B3E5-435B-A329-16FFD4192622}" type="pres">
      <dgm:prSet presAssocID="{23DFB31D-9382-4F83-945B-C8FD2808F9B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660EB70-7A40-4410-A94D-ADC87A7902A6}" type="pres">
      <dgm:prSet presAssocID="{23DFB31D-9382-4F83-945B-C8FD2808F9B3}" presName="parSh" presStyleCnt="0"/>
      <dgm:spPr/>
    </dgm:pt>
    <dgm:pt modelId="{508F36B6-1558-48F5-9923-E907FD22B2AD}" type="pres">
      <dgm:prSet presAssocID="{23DFB31D-9382-4F83-945B-C8FD2808F9B3}" presName="lineNode" presStyleLbl="alignAccFollowNode1" presStyleIdx="0" presStyleCnt="18"/>
      <dgm:spPr/>
    </dgm:pt>
    <dgm:pt modelId="{479A414F-4095-4C79-A5B8-F8D350DF69FF}" type="pres">
      <dgm:prSet presAssocID="{23DFB31D-9382-4F83-945B-C8FD2808F9B3}" presName="lineArrowNode" presStyleLbl="alignAccFollowNode1" presStyleIdx="1" presStyleCnt="18"/>
      <dgm:spPr/>
    </dgm:pt>
    <dgm:pt modelId="{303B3F23-B22E-4522-BDD8-9F2EB34739BF}" type="pres">
      <dgm:prSet presAssocID="{D063CC8D-46B8-4708-BA6A-D10D60FDA8C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5E71051-CBCA-4476-89BD-F812E51B29C5}" type="pres">
      <dgm:prSet presAssocID="{D063CC8D-46B8-4708-BA6A-D10D60FDA8C2}" presName="spacerBetweenCircleAndCallout" presStyleCnt="0">
        <dgm:presLayoutVars/>
      </dgm:prSet>
      <dgm:spPr/>
    </dgm:pt>
    <dgm:pt modelId="{4968699D-83FD-4D35-AD78-2BC683721331}" type="pres">
      <dgm:prSet presAssocID="{23DFB31D-9382-4F83-945B-C8FD2808F9B3}" presName="nodeText" presStyleLbl="alignAccFollowNode1" presStyleIdx="2" presStyleCnt="18">
        <dgm:presLayoutVars>
          <dgm:bulletEnabled val="1"/>
        </dgm:presLayoutVars>
      </dgm:prSet>
      <dgm:spPr/>
    </dgm:pt>
    <dgm:pt modelId="{DA72F4E2-96E2-4E10-A4E4-3BC07DF6B94B}" type="pres">
      <dgm:prSet presAssocID="{D063CC8D-46B8-4708-BA6A-D10D60FDA8C2}" presName="sibTransComposite" presStyleCnt="0"/>
      <dgm:spPr/>
    </dgm:pt>
    <dgm:pt modelId="{19AA461C-DF92-490B-8A8F-A01B6B198740}" type="pres">
      <dgm:prSet presAssocID="{5BAEAF5B-2175-472F-B36E-D638E56E4960}" presName="compositeNode" presStyleCnt="0"/>
      <dgm:spPr/>
    </dgm:pt>
    <dgm:pt modelId="{C56E0DF4-373F-4969-A013-963EE9ECF3B8}" type="pres">
      <dgm:prSet presAssocID="{5BAEAF5B-2175-472F-B36E-D638E56E496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0DF1272-C154-448F-8BBC-445E1E85A89B}" type="pres">
      <dgm:prSet presAssocID="{5BAEAF5B-2175-472F-B36E-D638E56E4960}" presName="parSh" presStyleCnt="0"/>
      <dgm:spPr/>
    </dgm:pt>
    <dgm:pt modelId="{89957FE0-5F19-4AE6-9F94-EFF141EC6F9A}" type="pres">
      <dgm:prSet presAssocID="{5BAEAF5B-2175-472F-B36E-D638E56E4960}" presName="lineNode" presStyleLbl="alignAccFollowNode1" presStyleIdx="3" presStyleCnt="18"/>
      <dgm:spPr/>
    </dgm:pt>
    <dgm:pt modelId="{1B78D492-4738-46D3-B155-852F9FD494D0}" type="pres">
      <dgm:prSet presAssocID="{5BAEAF5B-2175-472F-B36E-D638E56E4960}" presName="lineArrowNode" presStyleLbl="alignAccFollowNode1" presStyleIdx="4" presStyleCnt="18"/>
      <dgm:spPr/>
    </dgm:pt>
    <dgm:pt modelId="{60B8B0F4-387D-4FAC-899E-45F577D7759F}" type="pres">
      <dgm:prSet presAssocID="{DE18D368-A355-4D7F-A6FD-C93FB521A161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E287861C-937C-4ABE-A92B-ABE4E9281A74}" type="pres">
      <dgm:prSet presAssocID="{DE18D368-A355-4D7F-A6FD-C93FB521A161}" presName="spacerBetweenCircleAndCallout" presStyleCnt="0">
        <dgm:presLayoutVars/>
      </dgm:prSet>
      <dgm:spPr/>
    </dgm:pt>
    <dgm:pt modelId="{9E37189D-DB4F-45AD-AB03-92CD4F3C3BFC}" type="pres">
      <dgm:prSet presAssocID="{5BAEAF5B-2175-472F-B36E-D638E56E4960}" presName="nodeText" presStyleLbl="alignAccFollowNode1" presStyleIdx="5" presStyleCnt="18" custLinFactNeighborX="2440" custLinFactNeighborY="931">
        <dgm:presLayoutVars>
          <dgm:bulletEnabled val="1"/>
        </dgm:presLayoutVars>
      </dgm:prSet>
      <dgm:spPr/>
    </dgm:pt>
    <dgm:pt modelId="{90CA3DC6-FA92-4B61-A147-4B6CBD2F454B}" type="pres">
      <dgm:prSet presAssocID="{DE18D368-A355-4D7F-A6FD-C93FB521A161}" presName="sibTransComposite" presStyleCnt="0"/>
      <dgm:spPr/>
    </dgm:pt>
    <dgm:pt modelId="{F6381172-C77A-4326-8CE1-E21F195A35FE}" type="pres">
      <dgm:prSet presAssocID="{7321A16E-CED3-425A-A446-B52DBC7931D8}" presName="compositeNode" presStyleCnt="0"/>
      <dgm:spPr/>
    </dgm:pt>
    <dgm:pt modelId="{77DB99AB-C7F9-498D-B6E3-FB72E7D8A1A7}" type="pres">
      <dgm:prSet presAssocID="{7321A16E-CED3-425A-A446-B52DBC7931D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53FEC7D-EAD3-48D2-8579-7898AFE61789}" type="pres">
      <dgm:prSet presAssocID="{7321A16E-CED3-425A-A446-B52DBC7931D8}" presName="parSh" presStyleCnt="0"/>
      <dgm:spPr/>
    </dgm:pt>
    <dgm:pt modelId="{10682FEC-CAE5-4B14-80DC-E0331582AA03}" type="pres">
      <dgm:prSet presAssocID="{7321A16E-CED3-425A-A446-B52DBC7931D8}" presName="lineNode" presStyleLbl="alignAccFollowNode1" presStyleIdx="6" presStyleCnt="18"/>
      <dgm:spPr/>
    </dgm:pt>
    <dgm:pt modelId="{A6EF74CB-73D8-4E2F-810B-089713EE45FF}" type="pres">
      <dgm:prSet presAssocID="{7321A16E-CED3-425A-A446-B52DBC7931D8}" presName="lineArrowNode" presStyleLbl="alignAccFollowNode1" presStyleIdx="7" presStyleCnt="18"/>
      <dgm:spPr/>
    </dgm:pt>
    <dgm:pt modelId="{3CA7BA0E-46AD-4715-B960-C8ECA13CFD41}" type="pres">
      <dgm:prSet presAssocID="{F29A43BF-73C0-4AD3-8BFA-C6B2AB0FF472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04C8A90B-2ED7-432A-A177-F66D5B3DC648}" type="pres">
      <dgm:prSet presAssocID="{F29A43BF-73C0-4AD3-8BFA-C6B2AB0FF472}" presName="spacerBetweenCircleAndCallout" presStyleCnt="0">
        <dgm:presLayoutVars/>
      </dgm:prSet>
      <dgm:spPr/>
    </dgm:pt>
    <dgm:pt modelId="{18ADFC1F-152F-45AF-BE26-C0FB2E211150}" type="pres">
      <dgm:prSet presAssocID="{7321A16E-CED3-425A-A446-B52DBC7931D8}" presName="nodeText" presStyleLbl="alignAccFollowNode1" presStyleIdx="8" presStyleCnt="18">
        <dgm:presLayoutVars>
          <dgm:bulletEnabled val="1"/>
        </dgm:presLayoutVars>
      </dgm:prSet>
      <dgm:spPr/>
    </dgm:pt>
    <dgm:pt modelId="{CC2FD7AC-AF32-4FC4-9F53-8DC5AC42DBD7}" type="pres">
      <dgm:prSet presAssocID="{F29A43BF-73C0-4AD3-8BFA-C6B2AB0FF472}" presName="sibTransComposite" presStyleCnt="0"/>
      <dgm:spPr/>
    </dgm:pt>
    <dgm:pt modelId="{2C7E1768-1751-4CB0-9F7D-8625793EE45F}" type="pres">
      <dgm:prSet presAssocID="{98722BD7-1207-4F1F-9AA7-B4458BEEA987}" presName="compositeNode" presStyleCnt="0"/>
      <dgm:spPr/>
    </dgm:pt>
    <dgm:pt modelId="{8A319A60-1107-472B-917F-6614259263AB}" type="pres">
      <dgm:prSet presAssocID="{98722BD7-1207-4F1F-9AA7-B4458BEEA98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4309AA9-4F8D-4786-96C5-D815277477C6}" type="pres">
      <dgm:prSet presAssocID="{98722BD7-1207-4F1F-9AA7-B4458BEEA987}" presName="parSh" presStyleCnt="0"/>
      <dgm:spPr/>
    </dgm:pt>
    <dgm:pt modelId="{5665C55E-1379-45B8-BEF3-B5BCE6D055BE}" type="pres">
      <dgm:prSet presAssocID="{98722BD7-1207-4F1F-9AA7-B4458BEEA987}" presName="lineNode" presStyleLbl="alignAccFollowNode1" presStyleIdx="9" presStyleCnt="18"/>
      <dgm:spPr/>
    </dgm:pt>
    <dgm:pt modelId="{6F9ED8E7-8921-418D-8F16-ED897D4CB76C}" type="pres">
      <dgm:prSet presAssocID="{98722BD7-1207-4F1F-9AA7-B4458BEEA987}" presName="lineArrowNode" presStyleLbl="alignAccFollowNode1" presStyleIdx="10" presStyleCnt="18"/>
      <dgm:spPr/>
    </dgm:pt>
    <dgm:pt modelId="{4F6C04BC-5DCF-4836-ACDD-00C261A62F30}" type="pres">
      <dgm:prSet presAssocID="{773795F3-3544-4EF2-A134-18B6D7D2F2F3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4475ED36-A58D-4453-BC15-00C0DFC2F5EB}" type="pres">
      <dgm:prSet presAssocID="{773795F3-3544-4EF2-A134-18B6D7D2F2F3}" presName="spacerBetweenCircleAndCallout" presStyleCnt="0">
        <dgm:presLayoutVars/>
      </dgm:prSet>
      <dgm:spPr/>
    </dgm:pt>
    <dgm:pt modelId="{1A8D6ABD-B2F6-490E-947B-EB20ACE507DC}" type="pres">
      <dgm:prSet presAssocID="{98722BD7-1207-4F1F-9AA7-B4458BEEA987}" presName="nodeText" presStyleLbl="alignAccFollowNode1" presStyleIdx="11" presStyleCnt="18">
        <dgm:presLayoutVars>
          <dgm:bulletEnabled val="1"/>
        </dgm:presLayoutVars>
      </dgm:prSet>
      <dgm:spPr/>
    </dgm:pt>
    <dgm:pt modelId="{260C3725-A92F-4661-A43D-93660E275F11}" type="pres">
      <dgm:prSet presAssocID="{773795F3-3544-4EF2-A134-18B6D7D2F2F3}" presName="sibTransComposite" presStyleCnt="0"/>
      <dgm:spPr/>
    </dgm:pt>
    <dgm:pt modelId="{8B6D41E5-5CA7-4AFD-B280-53023959EF74}" type="pres">
      <dgm:prSet presAssocID="{0142B9F3-B3A1-4C6F-B405-2C4F210658DD}" presName="compositeNode" presStyleCnt="0"/>
      <dgm:spPr/>
    </dgm:pt>
    <dgm:pt modelId="{7AACD58E-84DB-4E32-A46A-F8C99C3B21E4}" type="pres">
      <dgm:prSet presAssocID="{0142B9F3-B3A1-4C6F-B405-2C4F210658D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344F3C5-2261-4FCF-8180-8F46B71BC622}" type="pres">
      <dgm:prSet presAssocID="{0142B9F3-B3A1-4C6F-B405-2C4F210658DD}" presName="parSh" presStyleCnt="0"/>
      <dgm:spPr/>
    </dgm:pt>
    <dgm:pt modelId="{490B0B78-CAC8-4229-9FA7-1859E1F21503}" type="pres">
      <dgm:prSet presAssocID="{0142B9F3-B3A1-4C6F-B405-2C4F210658DD}" presName="lineNode" presStyleLbl="alignAccFollowNode1" presStyleIdx="12" presStyleCnt="18"/>
      <dgm:spPr/>
    </dgm:pt>
    <dgm:pt modelId="{77550A38-6B50-4C74-8669-818E79A6E61B}" type="pres">
      <dgm:prSet presAssocID="{0142B9F3-B3A1-4C6F-B405-2C4F210658DD}" presName="lineArrowNode" presStyleLbl="alignAccFollowNode1" presStyleIdx="13" presStyleCnt="18"/>
      <dgm:spPr/>
    </dgm:pt>
    <dgm:pt modelId="{1ADC1BD3-E8A7-4926-A86A-89DB7CD9C6F0}" type="pres">
      <dgm:prSet presAssocID="{5A5084F1-AABE-44D2-9BB0-132C59688AC0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B06B800-7D49-4C49-B871-189B4E870BE5}" type="pres">
      <dgm:prSet presAssocID="{5A5084F1-AABE-44D2-9BB0-132C59688AC0}" presName="spacerBetweenCircleAndCallout" presStyleCnt="0">
        <dgm:presLayoutVars/>
      </dgm:prSet>
      <dgm:spPr/>
    </dgm:pt>
    <dgm:pt modelId="{99A49BA7-2D1E-4865-B53E-5181DDE782A2}" type="pres">
      <dgm:prSet presAssocID="{0142B9F3-B3A1-4C6F-B405-2C4F210658DD}" presName="nodeText" presStyleLbl="alignAccFollowNode1" presStyleIdx="14" presStyleCnt="18">
        <dgm:presLayoutVars>
          <dgm:bulletEnabled val="1"/>
        </dgm:presLayoutVars>
      </dgm:prSet>
      <dgm:spPr/>
    </dgm:pt>
    <dgm:pt modelId="{EB68C367-7067-4825-902E-ACF1304B7A38}" type="pres">
      <dgm:prSet presAssocID="{5A5084F1-AABE-44D2-9BB0-132C59688AC0}" presName="sibTransComposite" presStyleCnt="0"/>
      <dgm:spPr/>
    </dgm:pt>
    <dgm:pt modelId="{02E5A5AF-6B06-4FFA-A704-8F65325C8B93}" type="pres">
      <dgm:prSet presAssocID="{6513AA3D-3438-4BCF-8A75-6AC1ED8C37D9}" presName="compositeNode" presStyleCnt="0"/>
      <dgm:spPr/>
    </dgm:pt>
    <dgm:pt modelId="{0EF7FE79-CD40-4DD8-A8C5-C07F586EE14D}" type="pres">
      <dgm:prSet presAssocID="{6513AA3D-3438-4BCF-8A75-6AC1ED8C37D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26B483-4030-4405-BCE3-34CF39684886}" type="pres">
      <dgm:prSet presAssocID="{6513AA3D-3438-4BCF-8A75-6AC1ED8C37D9}" presName="parSh" presStyleCnt="0"/>
      <dgm:spPr/>
    </dgm:pt>
    <dgm:pt modelId="{CF2DBDB1-378B-46DC-9A9B-49B36665BC57}" type="pres">
      <dgm:prSet presAssocID="{6513AA3D-3438-4BCF-8A75-6AC1ED8C37D9}" presName="lineNode" presStyleLbl="alignAccFollowNode1" presStyleIdx="15" presStyleCnt="18"/>
      <dgm:spPr/>
    </dgm:pt>
    <dgm:pt modelId="{FCC7E9A7-C99C-4733-B656-F22040D963B1}" type="pres">
      <dgm:prSet presAssocID="{6513AA3D-3438-4BCF-8A75-6AC1ED8C37D9}" presName="lineArrowNode" presStyleLbl="alignAccFollowNode1" presStyleIdx="16" presStyleCnt="18"/>
      <dgm:spPr/>
    </dgm:pt>
    <dgm:pt modelId="{D9E1B8F0-CB43-40D5-B395-634059DBEE76}" type="pres">
      <dgm:prSet presAssocID="{97C3BD7C-592F-48D0-9E6A-FE51E8C56474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4B4B27AA-3196-4FE8-B1EA-84D62BF17682}" type="pres">
      <dgm:prSet presAssocID="{97C3BD7C-592F-48D0-9E6A-FE51E8C56474}" presName="spacerBetweenCircleAndCallout" presStyleCnt="0">
        <dgm:presLayoutVars/>
      </dgm:prSet>
      <dgm:spPr/>
    </dgm:pt>
    <dgm:pt modelId="{B7028CA0-AF0B-4535-B40F-DC9A3E8265CB}" type="pres">
      <dgm:prSet presAssocID="{6513AA3D-3438-4BCF-8A75-6AC1ED8C37D9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F0BD880E-5533-4329-998C-2DB1BD77F590}" srcId="{1F5B428C-052F-4843-9F63-259D891BE4E9}" destId="{7321A16E-CED3-425A-A446-B52DBC7931D8}" srcOrd="2" destOrd="0" parTransId="{FD25F6C9-E28A-49E8-9983-247B95510E46}" sibTransId="{F29A43BF-73C0-4AD3-8BFA-C6B2AB0FF472}"/>
    <dgm:cxn modelId="{4831382B-E403-4201-AF61-9D7B4B3D47D9}" type="presOf" srcId="{F29A43BF-73C0-4AD3-8BFA-C6B2AB0FF472}" destId="{3CA7BA0E-46AD-4715-B960-C8ECA13CFD41}" srcOrd="0" destOrd="0" presId="urn:microsoft.com/office/officeart/2016/7/layout/LinearArrowProcessNumbered"/>
    <dgm:cxn modelId="{7FA5D12D-ED7E-45D4-B2D2-0AAD626CE028}" type="presOf" srcId="{D063CC8D-46B8-4708-BA6A-D10D60FDA8C2}" destId="{303B3F23-B22E-4522-BDD8-9F2EB34739BF}" srcOrd="0" destOrd="0" presId="urn:microsoft.com/office/officeart/2016/7/layout/LinearArrowProcessNumbered"/>
    <dgm:cxn modelId="{56C60C30-01B5-4F1F-A9DF-6ED1C5B9B1AC}" type="presOf" srcId="{5BAEAF5B-2175-472F-B36E-D638E56E4960}" destId="{9E37189D-DB4F-45AD-AB03-92CD4F3C3BFC}" srcOrd="0" destOrd="0" presId="urn:microsoft.com/office/officeart/2016/7/layout/LinearArrowProcessNumbered"/>
    <dgm:cxn modelId="{24686F3B-954B-43A3-B67A-F943BAE48C44}" type="presOf" srcId="{98722BD7-1207-4F1F-9AA7-B4458BEEA987}" destId="{1A8D6ABD-B2F6-490E-947B-EB20ACE507DC}" srcOrd="0" destOrd="0" presId="urn:microsoft.com/office/officeart/2016/7/layout/LinearArrowProcessNumbered"/>
    <dgm:cxn modelId="{53D1933C-5FED-4A8A-A888-6EC702FAF6DE}" srcId="{1F5B428C-052F-4843-9F63-259D891BE4E9}" destId="{98722BD7-1207-4F1F-9AA7-B4458BEEA987}" srcOrd="3" destOrd="0" parTransId="{50890B30-6743-407F-A285-441AA78B0F2E}" sibTransId="{773795F3-3544-4EF2-A134-18B6D7D2F2F3}"/>
    <dgm:cxn modelId="{DF328F5F-5293-4226-B1D4-CD5F38207E70}" type="presOf" srcId="{97C3BD7C-592F-48D0-9E6A-FE51E8C56474}" destId="{D9E1B8F0-CB43-40D5-B395-634059DBEE76}" srcOrd="0" destOrd="0" presId="urn:microsoft.com/office/officeart/2016/7/layout/LinearArrowProcessNumbered"/>
    <dgm:cxn modelId="{0019E960-8473-4619-9B2F-2810C1ABE9DC}" srcId="{1F5B428C-052F-4843-9F63-259D891BE4E9}" destId="{0142B9F3-B3A1-4C6F-B405-2C4F210658DD}" srcOrd="4" destOrd="0" parTransId="{414BF5CD-9DAD-401E-B940-D73024436DFE}" sibTransId="{5A5084F1-AABE-44D2-9BB0-132C59688AC0}"/>
    <dgm:cxn modelId="{0EE98C68-2531-4C11-8DC3-E1F7651B4F85}" type="presOf" srcId="{1F5B428C-052F-4843-9F63-259D891BE4E9}" destId="{2A30A769-ADFD-4808-A124-5B6073B97975}" srcOrd="0" destOrd="0" presId="urn:microsoft.com/office/officeart/2016/7/layout/LinearArrowProcessNumbered"/>
    <dgm:cxn modelId="{2C7EF768-D547-4E4D-A243-FC7BCFAF5D09}" type="presOf" srcId="{7321A16E-CED3-425A-A446-B52DBC7931D8}" destId="{18ADFC1F-152F-45AF-BE26-C0FB2E211150}" srcOrd="0" destOrd="0" presId="urn:microsoft.com/office/officeart/2016/7/layout/LinearArrowProcessNumbered"/>
    <dgm:cxn modelId="{1C3B034F-9C30-4DA0-9DCE-FE1B6CB0F0D0}" type="presOf" srcId="{0142B9F3-B3A1-4C6F-B405-2C4F210658DD}" destId="{99A49BA7-2D1E-4865-B53E-5181DDE782A2}" srcOrd="0" destOrd="0" presId="urn:microsoft.com/office/officeart/2016/7/layout/LinearArrowProcessNumbered"/>
    <dgm:cxn modelId="{3E6C5E7A-0C38-4AFC-B9DB-ABC0A323FCDB}" type="presOf" srcId="{773795F3-3544-4EF2-A134-18B6D7D2F2F3}" destId="{4F6C04BC-5DCF-4836-ACDD-00C261A62F30}" srcOrd="0" destOrd="0" presId="urn:microsoft.com/office/officeart/2016/7/layout/LinearArrowProcessNumbered"/>
    <dgm:cxn modelId="{62FCA48D-020C-446F-90A5-1971D56E6938}" type="presOf" srcId="{6513AA3D-3438-4BCF-8A75-6AC1ED8C37D9}" destId="{B7028CA0-AF0B-4535-B40F-DC9A3E8265CB}" srcOrd="0" destOrd="0" presId="urn:microsoft.com/office/officeart/2016/7/layout/LinearArrowProcessNumbered"/>
    <dgm:cxn modelId="{92578994-F1D5-4640-A61B-AC5F91EAFA25}" srcId="{1F5B428C-052F-4843-9F63-259D891BE4E9}" destId="{23DFB31D-9382-4F83-945B-C8FD2808F9B3}" srcOrd="0" destOrd="0" parTransId="{BEEEECC3-E474-4EF4-B3FB-CD06770DCCFF}" sibTransId="{D063CC8D-46B8-4708-BA6A-D10D60FDA8C2}"/>
    <dgm:cxn modelId="{D491839D-15CA-485C-8C00-DEBFB045CD68}" srcId="{1F5B428C-052F-4843-9F63-259D891BE4E9}" destId="{5BAEAF5B-2175-472F-B36E-D638E56E4960}" srcOrd="1" destOrd="0" parTransId="{28D7038C-FBFC-4428-8EBA-0D8692027D8E}" sibTransId="{DE18D368-A355-4D7F-A6FD-C93FB521A161}"/>
    <dgm:cxn modelId="{0F9A96BD-4004-4282-A4AF-E5DE70190CE1}" type="presOf" srcId="{5A5084F1-AABE-44D2-9BB0-132C59688AC0}" destId="{1ADC1BD3-E8A7-4926-A86A-89DB7CD9C6F0}" srcOrd="0" destOrd="0" presId="urn:microsoft.com/office/officeart/2016/7/layout/LinearArrowProcessNumbered"/>
    <dgm:cxn modelId="{57CA52C8-5EC9-4F71-8805-3E16E859F858}" type="presOf" srcId="{23DFB31D-9382-4F83-945B-C8FD2808F9B3}" destId="{4968699D-83FD-4D35-AD78-2BC683721331}" srcOrd="0" destOrd="0" presId="urn:microsoft.com/office/officeart/2016/7/layout/LinearArrowProcessNumbered"/>
    <dgm:cxn modelId="{F55A7DD1-8399-49E6-B474-0365CDF06F7E}" type="presOf" srcId="{DE18D368-A355-4D7F-A6FD-C93FB521A161}" destId="{60B8B0F4-387D-4FAC-899E-45F577D7759F}" srcOrd="0" destOrd="0" presId="urn:microsoft.com/office/officeart/2016/7/layout/LinearArrowProcessNumbered"/>
    <dgm:cxn modelId="{9B3F42F6-2202-43C0-9A43-B6DE1B973439}" srcId="{1F5B428C-052F-4843-9F63-259D891BE4E9}" destId="{6513AA3D-3438-4BCF-8A75-6AC1ED8C37D9}" srcOrd="5" destOrd="0" parTransId="{07300B8A-1259-4686-99EF-8E38270558C7}" sibTransId="{97C3BD7C-592F-48D0-9E6A-FE51E8C56474}"/>
    <dgm:cxn modelId="{A41A0949-4E59-47CE-8B31-5C3F83EAE787}" type="presParOf" srcId="{2A30A769-ADFD-4808-A124-5B6073B97975}" destId="{1BCFFC87-3F1D-4AC8-8322-52FAD35DB261}" srcOrd="0" destOrd="0" presId="urn:microsoft.com/office/officeart/2016/7/layout/LinearArrowProcessNumbered"/>
    <dgm:cxn modelId="{241853BA-B8E7-4AE2-AFE4-019E27C142D2}" type="presParOf" srcId="{1BCFFC87-3F1D-4AC8-8322-52FAD35DB261}" destId="{E9929175-B3E5-435B-A329-16FFD4192622}" srcOrd="0" destOrd="0" presId="urn:microsoft.com/office/officeart/2016/7/layout/LinearArrowProcessNumbered"/>
    <dgm:cxn modelId="{338D2A96-E5F6-441F-996C-9E32EDACC572}" type="presParOf" srcId="{1BCFFC87-3F1D-4AC8-8322-52FAD35DB261}" destId="{B660EB70-7A40-4410-A94D-ADC87A7902A6}" srcOrd="1" destOrd="0" presId="urn:microsoft.com/office/officeart/2016/7/layout/LinearArrowProcessNumbered"/>
    <dgm:cxn modelId="{38E33404-1ED8-4258-8999-9DE3B2B51E1E}" type="presParOf" srcId="{B660EB70-7A40-4410-A94D-ADC87A7902A6}" destId="{508F36B6-1558-48F5-9923-E907FD22B2AD}" srcOrd="0" destOrd="0" presId="urn:microsoft.com/office/officeart/2016/7/layout/LinearArrowProcessNumbered"/>
    <dgm:cxn modelId="{A50643AB-0E4B-4720-A7B7-C2CE870AD037}" type="presParOf" srcId="{B660EB70-7A40-4410-A94D-ADC87A7902A6}" destId="{479A414F-4095-4C79-A5B8-F8D350DF69FF}" srcOrd="1" destOrd="0" presId="urn:microsoft.com/office/officeart/2016/7/layout/LinearArrowProcessNumbered"/>
    <dgm:cxn modelId="{6558BD49-AAE9-4D28-AD93-7DC5703E8494}" type="presParOf" srcId="{B660EB70-7A40-4410-A94D-ADC87A7902A6}" destId="{303B3F23-B22E-4522-BDD8-9F2EB34739BF}" srcOrd="2" destOrd="0" presId="urn:microsoft.com/office/officeart/2016/7/layout/LinearArrowProcessNumbered"/>
    <dgm:cxn modelId="{1EE32D84-EE5F-4B60-A589-EA3C772082E9}" type="presParOf" srcId="{B660EB70-7A40-4410-A94D-ADC87A7902A6}" destId="{05E71051-CBCA-4476-89BD-F812E51B29C5}" srcOrd="3" destOrd="0" presId="urn:microsoft.com/office/officeart/2016/7/layout/LinearArrowProcessNumbered"/>
    <dgm:cxn modelId="{02F0A6BA-2438-4DCA-B724-17B79843E1F4}" type="presParOf" srcId="{1BCFFC87-3F1D-4AC8-8322-52FAD35DB261}" destId="{4968699D-83FD-4D35-AD78-2BC683721331}" srcOrd="2" destOrd="0" presId="urn:microsoft.com/office/officeart/2016/7/layout/LinearArrowProcessNumbered"/>
    <dgm:cxn modelId="{B163E71A-691B-4F50-89D1-EACBE7F94CDD}" type="presParOf" srcId="{2A30A769-ADFD-4808-A124-5B6073B97975}" destId="{DA72F4E2-96E2-4E10-A4E4-3BC07DF6B94B}" srcOrd="1" destOrd="0" presId="urn:microsoft.com/office/officeart/2016/7/layout/LinearArrowProcessNumbered"/>
    <dgm:cxn modelId="{C9FA6451-9669-4733-BA6C-216B8BB6945B}" type="presParOf" srcId="{2A30A769-ADFD-4808-A124-5B6073B97975}" destId="{19AA461C-DF92-490B-8A8F-A01B6B198740}" srcOrd="2" destOrd="0" presId="urn:microsoft.com/office/officeart/2016/7/layout/LinearArrowProcessNumbered"/>
    <dgm:cxn modelId="{3E4701B0-5887-4116-9040-3A5380F40A8A}" type="presParOf" srcId="{19AA461C-DF92-490B-8A8F-A01B6B198740}" destId="{C56E0DF4-373F-4969-A013-963EE9ECF3B8}" srcOrd="0" destOrd="0" presId="urn:microsoft.com/office/officeart/2016/7/layout/LinearArrowProcessNumbered"/>
    <dgm:cxn modelId="{39D34AC3-7B02-4645-961D-B42339072142}" type="presParOf" srcId="{19AA461C-DF92-490B-8A8F-A01B6B198740}" destId="{50DF1272-C154-448F-8BBC-445E1E85A89B}" srcOrd="1" destOrd="0" presId="urn:microsoft.com/office/officeart/2016/7/layout/LinearArrowProcessNumbered"/>
    <dgm:cxn modelId="{92FE405B-47CB-431C-A4CE-0EB17B60F2D5}" type="presParOf" srcId="{50DF1272-C154-448F-8BBC-445E1E85A89B}" destId="{89957FE0-5F19-4AE6-9F94-EFF141EC6F9A}" srcOrd="0" destOrd="0" presId="urn:microsoft.com/office/officeart/2016/7/layout/LinearArrowProcessNumbered"/>
    <dgm:cxn modelId="{203EAF3D-E591-4383-A1C9-F40A446F111F}" type="presParOf" srcId="{50DF1272-C154-448F-8BBC-445E1E85A89B}" destId="{1B78D492-4738-46D3-B155-852F9FD494D0}" srcOrd="1" destOrd="0" presId="urn:microsoft.com/office/officeart/2016/7/layout/LinearArrowProcessNumbered"/>
    <dgm:cxn modelId="{7F2FC559-526D-49FF-87BA-B9C1978C1BDF}" type="presParOf" srcId="{50DF1272-C154-448F-8BBC-445E1E85A89B}" destId="{60B8B0F4-387D-4FAC-899E-45F577D7759F}" srcOrd="2" destOrd="0" presId="urn:microsoft.com/office/officeart/2016/7/layout/LinearArrowProcessNumbered"/>
    <dgm:cxn modelId="{A03AB69C-EE0F-442D-85FB-1F6BB6CD06A1}" type="presParOf" srcId="{50DF1272-C154-448F-8BBC-445E1E85A89B}" destId="{E287861C-937C-4ABE-A92B-ABE4E9281A74}" srcOrd="3" destOrd="0" presId="urn:microsoft.com/office/officeart/2016/7/layout/LinearArrowProcessNumbered"/>
    <dgm:cxn modelId="{D63EE404-F079-4158-99F9-4D10BB18CCC4}" type="presParOf" srcId="{19AA461C-DF92-490B-8A8F-A01B6B198740}" destId="{9E37189D-DB4F-45AD-AB03-92CD4F3C3BFC}" srcOrd="2" destOrd="0" presId="urn:microsoft.com/office/officeart/2016/7/layout/LinearArrowProcessNumbered"/>
    <dgm:cxn modelId="{F4870373-3B90-47E0-BD26-136935723FEB}" type="presParOf" srcId="{2A30A769-ADFD-4808-A124-5B6073B97975}" destId="{90CA3DC6-FA92-4B61-A147-4B6CBD2F454B}" srcOrd="3" destOrd="0" presId="urn:microsoft.com/office/officeart/2016/7/layout/LinearArrowProcessNumbered"/>
    <dgm:cxn modelId="{C47B00A9-9E94-4A87-B0CD-3D38DB76EF81}" type="presParOf" srcId="{2A30A769-ADFD-4808-A124-5B6073B97975}" destId="{F6381172-C77A-4326-8CE1-E21F195A35FE}" srcOrd="4" destOrd="0" presId="urn:microsoft.com/office/officeart/2016/7/layout/LinearArrowProcessNumbered"/>
    <dgm:cxn modelId="{4FCCCAED-B5A8-473A-90CA-3569EC789E58}" type="presParOf" srcId="{F6381172-C77A-4326-8CE1-E21F195A35FE}" destId="{77DB99AB-C7F9-498D-B6E3-FB72E7D8A1A7}" srcOrd="0" destOrd="0" presId="urn:microsoft.com/office/officeart/2016/7/layout/LinearArrowProcessNumbered"/>
    <dgm:cxn modelId="{39BD85EA-8B0C-4323-85CB-C05F77CDF682}" type="presParOf" srcId="{F6381172-C77A-4326-8CE1-E21F195A35FE}" destId="{F53FEC7D-EAD3-48D2-8579-7898AFE61789}" srcOrd="1" destOrd="0" presId="urn:microsoft.com/office/officeart/2016/7/layout/LinearArrowProcessNumbered"/>
    <dgm:cxn modelId="{37BF8CCD-8C59-43DE-85A0-F7BCD14A65CE}" type="presParOf" srcId="{F53FEC7D-EAD3-48D2-8579-7898AFE61789}" destId="{10682FEC-CAE5-4B14-80DC-E0331582AA03}" srcOrd="0" destOrd="0" presId="urn:microsoft.com/office/officeart/2016/7/layout/LinearArrowProcessNumbered"/>
    <dgm:cxn modelId="{E7C93F67-1E36-4B4F-9068-DC79B8FA75AE}" type="presParOf" srcId="{F53FEC7D-EAD3-48D2-8579-7898AFE61789}" destId="{A6EF74CB-73D8-4E2F-810B-089713EE45FF}" srcOrd="1" destOrd="0" presId="urn:microsoft.com/office/officeart/2016/7/layout/LinearArrowProcessNumbered"/>
    <dgm:cxn modelId="{55E81878-C926-4D9C-8113-B995EE9E4A67}" type="presParOf" srcId="{F53FEC7D-EAD3-48D2-8579-7898AFE61789}" destId="{3CA7BA0E-46AD-4715-B960-C8ECA13CFD41}" srcOrd="2" destOrd="0" presId="urn:microsoft.com/office/officeart/2016/7/layout/LinearArrowProcessNumbered"/>
    <dgm:cxn modelId="{BFDF73E3-B71F-4D1F-9FB7-DDFDCF142D2E}" type="presParOf" srcId="{F53FEC7D-EAD3-48D2-8579-7898AFE61789}" destId="{04C8A90B-2ED7-432A-A177-F66D5B3DC648}" srcOrd="3" destOrd="0" presId="urn:microsoft.com/office/officeart/2016/7/layout/LinearArrowProcessNumbered"/>
    <dgm:cxn modelId="{70AA04FF-960F-4CEE-ABB9-6818A78FB06B}" type="presParOf" srcId="{F6381172-C77A-4326-8CE1-E21F195A35FE}" destId="{18ADFC1F-152F-45AF-BE26-C0FB2E211150}" srcOrd="2" destOrd="0" presId="urn:microsoft.com/office/officeart/2016/7/layout/LinearArrowProcessNumbered"/>
    <dgm:cxn modelId="{0D6405C9-2C2C-418A-AD52-1DF8877C5303}" type="presParOf" srcId="{2A30A769-ADFD-4808-A124-5B6073B97975}" destId="{CC2FD7AC-AF32-4FC4-9F53-8DC5AC42DBD7}" srcOrd="5" destOrd="0" presId="urn:microsoft.com/office/officeart/2016/7/layout/LinearArrowProcessNumbered"/>
    <dgm:cxn modelId="{EC06E9F4-5FE8-489F-A2C9-048BE6F610E3}" type="presParOf" srcId="{2A30A769-ADFD-4808-A124-5B6073B97975}" destId="{2C7E1768-1751-4CB0-9F7D-8625793EE45F}" srcOrd="6" destOrd="0" presId="urn:microsoft.com/office/officeart/2016/7/layout/LinearArrowProcessNumbered"/>
    <dgm:cxn modelId="{6722FFEF-B0CD-4F8A-9EFE-DDD89F13972A}" type="presParOf" srcId="{2C7E1768-1751-4CB0-9F7D-8625793EE45F}" destId="{8A319A60-1107-472B-917F-6614259263AB}" srcOrd="0" destOrd="0" presId="urn:microsoft.com/office/officeart/2016/7/layout/LinearArrowProcessNumbered"/>
    <dgm:cxn modelId="{92922EC4-4F93-4898-A298-17B69DFFD1D7}" type="presParOf" srcId="{2C7E1768-1751-4CB0-9F7D-8625793EE45F}" destId="{34309AA9-4F8D-4786-96C5-D815277477C6}" srcOrd="1" destOrd="0" presId="urn:microsoft.com/office/officeart/2016/7/layout/LinearArrowProcessNumbered"/>
    <dgm:cxn modelId="{607C6567-B6C1-4D4E-9A4F-5632879C1223}" type="presParOf" srcId="{34309AA9-4F8D-4786-96C5-D815277477C6}" destId="{5665C55E-1379-45B8-BEF3-B5BCE6D055BE}" srcOrd="0" destOrd="0" presId="urn:microsoft.com/office/officeart/2016/7/layout/LinearArrowProcessNumbered"/>
    <dgm:cxn modelId="{8D861394-3185-42D7-9B39-32831167353B}" type="presParOf" srcId="{34309AA9-4F8D-4786-96C5-D815277477C6}" destId="{6F9ED8E7-8921-418D-8F16-ED897D4CB76C}" srcOrd="1" destOrd="0" presId="urn:microsoft.com/office/officeart/2016/7/layout/LinearArrowProcessNumbered"/>
    <dgm:cxn modelId="{46CCF8C9-D2FA-4E44-ABE0-8B40C1F1969E}" type="presParOf" srcId="{34309AA9-4F8D-4786-96C5-D815277477C6}" destId="{4F6C04BC-5DCF-4836-ACDD-00C261A62F30}" srcOrd="2" destOrd="0" presId="urn:microsoft.com/office/officeart/2016/7/layout/LinearArrowProcessNumbered"/>
    <dgm:cxn modelId="{0635C0E6-BD83-43BA-BF62-C23C2002E1DE}" type="presParOf" srcId="{34309AA9-4F8D-4786-96C5-D815277477C6}" destId="{4475ED36-A58D-4453-BC15-00C0DFC2F5EB}" srcOrd="3" destOrd="0" presId="urn:microsoft.com/office/officeart/2016/7/layout/LinearArrowProcessNumbered"/>
    <dgm:cxn modelId="{4E402FB3-55E6-433A-ADAD-996B20CB5590}" type="presParOf" srcId="{2C7E1768-1751-4CB0-9F7D-8625793EE45F}" destId="{1A8D6ABD-B2F6-490E-947B-EB20ACE507DC}" srcOrd="2" destOrd="0" presId="urn:microsoft.com/office/officeart/2016/7/layout/LinearArrowProcessNumbered"/>
    <dgm:cxn modelId="{851C8A69-4B17-47BF-B8D6-D4EED4A4A775}" type="presParOf" srcId="{2A30A769-ADFD-4808-A124-5B6073B97975}" destId="{260C3725-A92F-4661-A43D-93660E275F11}" srcOrd="7" destOrd="0" presId="urn:microsoft.com/office/officeart/2016/7/layout/LinearArrowProcessNumbered"/>
    <dgm:cxn modelId="{76F39E96-BD9B-48F5-ADB9-6FA868956D90}" type="presParOf" srcId="{2A30A769-ADFD-4808-A124-5B6073B97975}" destId="{8B6D41E5-5CA7-4AFD-B280-53023959EF74}" srcOrd="8" destOrd="0" presId="urn:microsoft.com/office/officeart/2016/7/layout/LinearArrowProcessNumbered"/>
    <dgm:cxn modelId="{0F6AF813-6193-47DA-A645-43DA837C91D1}" type="presParOf" srcId="{8B6D41E5-5CA7-4AFD-B280-53023959EF74}" destId="{7AACD58E-84DB-4E32-A46A-F8C99C3B21E4}" srcOrd="0" destOrd="0" presId="urn:microsoft.com/office/officeart/2016/7/layout/LinearArrowProcessNumbered"/>
    <dgm:cxn modelId="{42302984-0A23-4172-8523-8719DC5178E2}" type="presParOf" srcId="{8B6D41E5-5CA7-4AFD-B280-53023959EF74}" destId="{3344F3C5-2261-4FCF-8180-8F46B71BC622}" srcOrd="1" destOrd="0" presId="urn:microsoft.com/office/officeart/2016/7/layout/LinearArrowProcessNumbered"/>
    <dgm:cxn modelId="{B9B9E3DF-FD5E-4826-A7CC-37EF48BACFC0}" type="presParOf" srcId="{3344F3C5-2261-4FCF-8180-8F46B71BC622}" destId="{490B0B78-CAC8-4229-9FA7-1859E1F21503}" srcOrd="0" destOrd="0" presId="urn:microsoft.com/office/officeart/2016/7/layout/LinearArrowProcessNumbered"/>
    <dgm:cxn modelId="{794F34B9-A3FD-4C03-B043-0615BE3B5EE4}" type="presParOf" srcId="{3344F3C5-2261-4FCF-8180-8F46B71BC622}" destId="{77550A38-6B50-4C74-8669-818E79A6E61B}" srcOrd="1" destOrd="0" presId="urn:microsoft.com/office/officeart/2016/7/layout/LinearArrowProcessNumbered"/>
    <dgm:cxn modelId="{47DA84A2-25F8-4C99-AABE-F2EEEF021013}" type="presParOf" srcId="{3344F3C5-2261-4FCF-8180-8F46B71BC622}" destId="{1ADC1BD3-E8A7-4926-A86A-89DB7CD9C6F0}" srcOrd="2" destOrd="0" presId="urn:microsoft.com/office/officeart/2016/7/layout/LinearArrowProcessNumbered"/>
    <dgm:cxn modelId="{8D3847ED-F9A0-4BE1-84A7-83D16CCDB465}" type="presParOf" srcId="{3344F3C5-2261-4FCF-8180-8F46B71BC622}" destId="{AB06B800-7D49-4C49-B871-189B4E870BE5}" srcOrd="3" destOrd="0" presId="urn:microsoft.com/office/officeart/2016/7/layout/LinearArrowProcessNumbered"/>
    <dgm:cxn modelId="{4163272F-A99A-487C-BF32-6521C9CCB7F6}" type="presParOf" srcId="{8B6D41E5-5CA7-4AFD-B280-53023959EF74}" destId="{99A49BA7-2D1E-4865-B53E-5181DDE782A2}" srcOrd="2" destOrd="0" presId="urn:microsoft.com/office/officeart/2016/7/layout/LinearArrowProcessNumbered"/>
    <dgm:cxn modelId="{32F8BD02-62BC-4389-B53E-2A18E3DE6E01}" type="presParOf" srcId="{2A30A769-ADFD-4808-A124-5B6073B97975}" destId="{EB68C367-7067-4825-902E-ACF1304B7A38}" srcOrd="9" destOrd="0" presId="urn:microsoft.com/office/officeart/2016/7/layout/LinearArrowProcessNumbered"/>
    <dgm:cxn modelId="{423D5486-3C46-43FD-BB9F-983A56CA5C53}" type="presParOf" srcId="{2A30A769-ADFD-4808-A124-5B6073B97975}" destId="{02E5A5AF-6B06-4FFA-A704-8F65325C8B93}" srcOrd="10" destOrd="0" presId="urn:microsoft.com/office/officeart/2016/7/layout/LinearArrowProcessNumbered"/>
    <dgm:cxn modelId="{CB34B397-DF66-4DCC-A649-1A097B7398D1}" type="presParOf" srcId="{02E5A5AF-6B06-4FFA-A704-8F65325C8B93}" destId="{0EF7FE79-CD40-4DD8-A8C5-C07F586EE14D}" srcOrd="0" destOrd="0" presId="urn:microsoft.com/office/officeart/2016/7/layout/LinearArrowProcessNumbered"/>
    <dgm:cxn modelId="{6DAF52CE-9B2B-413B-99FB-A0E089E80393}" type="presParOf" srcId="{02E5A5AF-6B06-4FFA-A704-8F65325C8B93}" destId="{E626B483-4030-4405-BCE3-34CF39684886}" srcOrd="1" destOrd="0" presId="urn:microsoft.com/office/officeart/2016/7/layout/LinearArrowProcessNumbered"/>
    <dgm:cxn modelId="{628B2D90-82DF-4833-A8F2-24B77D3DA6CD}" type="presParOf" srcId="{E626B483-4030-4405-BCE3-34CF39684886}" destId="{CF2DBDB1-378B-46DC-9A9B-49B36665BC57}" srcOrd="0" destOrd="0" presId="urn:microsoft.com/office/officeart/2016/7/layout/LinearArrowProcessNumbered"/>
    <dgm:cxn modelId="{B3DD905B-A185-4CCA-9E05-E7E83AE990BE}" type="presParOf" srcId="{E626B483-4030-4405-BCE3-34CF39684886}" destId="{FCC7E9A7-C99C-4733-B656-F22040D963B1}" srcOrd="1" destOrd="0" presId="urn:microsoft.com/office/officeart/2016/7/layout/LinearArrowProcessNumbered"/>
    <dgm:cxn modelId="{CD7C96BF-618C-4E9F-AC2C-F7620DDA5B80}" type="presParOf" srcId="{E626B483-4030-4405-BCE3-34CF39684886}" destId="{D9E1B8F0-CB43-40D5-B395-634059DBEE76}" srcOrd="2" destOrd="0" presId="urn:microsoft.com/office/officeart/2016/7/layout/LinearArrowProcessNumbered"/>
    <dgm:cxn modelId="{4342FBCA-1A85-4779-A9D6-49D60865F181}" type="presParOf" srcId="{E626B483-4030-4405-BCE3-34CF39684886}" destId="{4B4B27AA-3196-4FE8-B1EA-84D62BF17682}" srcOrd="3" destOrd="0" presId="urn:microsoft.com/office/officeart/2016/7/layout/LinearArrowProcessNumbered"/>
    <dgm:cxn modelId="{A7343F7D-C425-413C-A55D-FD7DCCBEC968}" type="presParOf" srcId="{02E5A5AF-6B06-4FFA-A704-8F65325C8B93}" destId="{B7028CA0-AF0B-4535-B40F-DC9A3E8265CB}" srcOrd="2" destOrd="0" presId="urn:microsoft.com/office/officeart/2016/7/layout/LinearArrowProcessNumbered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B463C-3B80-4EAE-889B-3F52EE60C5ED}">
      <dsp:nvSpPr>
        <dsp:cNvPr id="0" name=""/>
        <dsp:cNvSpPr/>
      </dsp:nvSpPr>
      <dsp:spPr>
        <a:xfrm>
          <a:off x="0" y="2391"/>
          <a:ext cx="6357163" cy="12119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2601D-20F6-4A8C-94E8-7F7BBF0F0AA1}">
      <dsp:nvSpPr>
        <dsp:cNvPr id="0" name=""/>
        <dsp:cNvSpPr/>
      </dsp:nvSpPr>
      <dsp:spPr>
        <a:xfrm>
          <a:off x="366613" y="275079"/>
          <a:ext cx="666570" cy="6665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20652-36EF-4683-94BD-E9A7FAB40527}">
      <dsp:nvSpPr>
        <dsp:cNvPr id="0" name=""/>
        <dsp:cNvSpPr/>
      </dsp:nvSpPr>
      <dsp:spPr>
        <a:xfrm>
          <a:off x="1399797" y="2391"/>
          <a:ext cx="4957365" cy="1211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64" tIns="128264" rIns="128264" bIns="1282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Developed in response to California’s ongoing housing production shortfall</a:t>
          </a:r>
        </a:p>
      </dsp:txBody>
      <dsp:txXfrm>
        <a:off x="1399797" y="2391"/>
        <a:ext cx="4957365" cy="1211946"/>
      </dsp:txXfrm>
    </dsp:sp>
    <dsp:sp modelId="{4E9B7422-A9EB-4598-ABDD-FE383536520B}">
      <dsp:nvSpPr>
        <dsp:cNvPr id="0" name=""/>
        <dsp:cNvSpPr/>
      </dsp:nvSpPr>
      <dsp:spPr>
        <a:xfrm>
          <a:off x="0" y="1517324"/>
          <a:ext cx="6357163" cy="12119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A0182-9C44-4471-8B0C-D674EC3D406A}">
      <dsp:nvSpPr>
        <dsp:cNvPr id="0" name=""/>
        <dsp:cNvSpPr/>
      </dsp:nvSpPr>
      <dsp:spPr>
        <a:xfrm>
          <a:off x="366613" y="1790011"/>
          <a:ext cx="666570" cy="66657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7B548-FE05-4ECD-B084-A91F830A2BCD}">
      <dsp:nvSpPr>
        <dsp:cNvPr id="0" name=""/>
        <dsp:cNvSpPr/>
      </dsp:nvSpPr>
      <dsp:spPr>
        <a:xfrm>
          <a:off x="1399797" y="1517324"/>
          <a:ext cx="4957365" cy="1211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64" tIns="128264" rIns="128264" bIns="1282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 panose="020B0004020202020204" pitchFamily="34" charset="0"/>
            </a:rPr>
            <a:t>Recognizes that local land use and process reforms are critical to housing delivery</a:t>
          </a:r>
        </a:p>
      </dsp:txBody>
      <dsp:txXfrm>
        <a:off x="1399797" y="1517324"/>
        <a:ext cx="4957365" cy="1211946"/>
      </dsp:txXfrm>
    </dsp:sp>
    <dsp:sp modelId="{E05E4ABB-B2D3-4905-BDC0-E1BE1B0EC8AB}">
      <dsp:nvSpPr>
        <dsp:cNvPr id="0" name=""/>
        <dsp:cNvSpPr/>
      </dsp:nvSpPr>
      <dsp:spPr>
        <a:xfrm>
          <a:off x="0" y="3032256"/>
          <a:ext cx="6357163" cy="12119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24C45-40AB-4D67-94A8-1974B90DDBE3}">
      <dsp:nvSpPr>
        <dsp:cNvPr id="0" name=""/>
        <dsp:cNvSpPr/>
      </dsp:nvSpPr>
      <dsp:spPr>
        <a:xfrm>
          <a:off x="366613" y="3304944"/>
          <a:ext cx="666570" cy="66657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E849F-B332-404C-91B7-769DC0F03681}">
      <dsp:nvSpPr>
        <dsp:cNvPr id="0" name=""/>
        <dsp:cNvSpPr/>
      </dsp:nvSpPr>
      <dsp:spPr>
        <a:xfrm>
          <a:off x="1399797" y="3032256"/>
          <a:ext cx="4957365" cy="1211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64" tIns="128264" rIns="128264" bIns="1282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 panose="020B0004020202020204" pitchFamily="34" charset="0"/>
            </a:rPr>
            <a:t>Shifts state focus from regulatory compliance to housing outcomes</a:t>
          </a:r>
        </a:p>
      </dsp:txBody>
      <dsp:txXfrm>
        <a:off x="1399797" y="3032256"/>
        <a:ext cx="4957365" cy="1211946"/>
      </dsp:txXfrm>
    </dsp:sp>
    <dsp:sp modelId="{6C8A921F-E989-44C6-9EE6-C661203A8362}">
      <dsp:nvSpPr>
        <dsp:cNvPr id="0" name=""/>
        <dsp:cNvSpPr/>
      </dsp:nvSpPr>
      <dsp:spPr>
        <a:xfrm>
          <a:off x="0" y="4547189"/>
          <a:ext cx="6357163" cy="12119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2E965-5878-4EF3-8D33-A9FE22D57AA4}">
      <dsp:nvSpPr>
        <dsp:cNvPr id="0" name=""/>
        <dsp:cNvSpPr/>
      </dsp:nvSpPr>
      <dsp:spPr>
        <a:xfrm>
          <a:off x="366613" y="4819877"/>
          <a:ext cx="666570" cy="66657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BF847-9C3F-4C26-91CD-79A0CD6EEE51}">
      <dsp:nvSpPr>
        <dsp:cNvPr id="0" name=""/>
        <dsp:cNvSpPr/>
      </dsp:nvSpPr>
      <dsp:spPr>
        <a:xfrm>
          <a:off x="1399797" y="4547189"/>
          <a:ext cx="4957365" cy="1211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264" tIns="128264" rIns="128264" bIns="1282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ptos" panose="020B0004020202020204" pitchFamily="34" charset="0"/>
            </a:rPr>
            <a:t>Establishes incentives for jurisdictions willing to implement meaningful reforms</a:t>
          </a:r>
        </a:p>
      </dsp:txBody>
      <dsp:txXfrm>
        <a:off x="1399797" y="4547189"/>
        <a:ext cx="4957365" cy="1211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F36B6-1558-48F5-9923-E907FD22B2AD}">
      <dsp:nvSpPr>
        <dsp:cNvPr id="0" name=""/>
        <dsp:cNvSpPr/>
      </dsp:nvSpPr>
      <dsp:spPr>
        <a:xfrm>
          <a:off x="846381" y="827404"/>
          <a:ext cx="669250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A414F-4095-4C79-A5B8-F8D350DF69FF}">
      <dsp:nvSpPr>
        <dsp:cNvPr id="0" name=""/>
        <dsp:cNvSpPr/>
      </dsp:nvSpPr>
      <dsp:spPr>
        <a:xfrm>
          <a:off x="1555787" y="771168"/>
          <a:ext cx="76963" cy="1446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B3F23-B22E-4522-BDD8-9F2EB34739BF}">
      <dsp:nvSpPr>
        <dsp:cNvPr id="0" name=""/>
        <dsp:cNvSpPr/>
      </dsp:nvSpPr>
      <dsp:spPr>
        <a:xfrm>
          <a:off x="443582" y="508297"/>
          <a:ext cx="638286" cy="6382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" tIns="24769" rIns="24769" bIns="24769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1</a:t>
          </a:r>
        </a:p>
      </dsp:txBody>
      <dsp:txXfrm>
        <a:off x="537057" y="601772"/>
        <a:ext cx="451336" cy="451336"/>
      </dsp:txXfrm>
    </dsp:sp>
    <dsp:sp modelId="{4968699D-83FD-4D35-AD78-2BC683721331}">
      <dsp:nvSpPr>
        <dsp:cNvPr id="0" name=""/>
        <dsp:cNvSpPr/>
      </dsp:nvSpPr>
      <dsp:spPr>
        <a:xfrm>
          <a:off x="9817" y="1312183"/>
          <a:ext cx="150581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80" tIns="165100" rIns="118780" bIns="16510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Staff develops Draft application, with technical guidance from HCD</a:t>
          </a:r>
        </a:p>
      </dsp:txBody>
      <dsp:txXfrm>
        <a:off x="9817" y="1613346"/>
        <a:ext cx="1505814" cy="1664437"/>
      </dsp:txXfrm>
    </dsp:sp>
    <dsp:sp modelId="{89957FE0-5F19-4AE6-9F94-EFF141EC6F9A}">
      <dsp:nvSpPr>
        <dsp:cNvPr id="0" name=""/>
        <dsp:cNvSpPr/>
      </dsp:nvSpPr>
      <dsp:spPr>
        <a:xfrm>
          <a:off x="1682945" y="827404"/>
          <a:ext cx="150581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8D492-4738-46D3-B155-852F9FD494D0}">
      <dsp:nvSpPr>
        <dsp:cNvPr id="0" name=""/>
        <dsp:cNvSpPr/>
      </dsp:nvSpPr>
      <dsp:spPr>
        <a:xfrm>
          <a:off x="3228914" y="771168"/>
          <a:ext cx="76963" cy="1446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8B0F4-387D-4FAC-899E-45F577D7759F}">
      <dsp:nvSpPr>
        <dsp:cNvPr id="0" name=""/>
        <dsp:cNvSpPr/>
      </dsp:nvSpPr>
      <dsp:spPr>
        <a:xfrm>
          <a:off x="2116709" y="508296"/>
          <a:ext cx="638286" cy="6382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" tIns="24769" rIns="24769" bIns="24769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2</a:t>
          </a:r>
        </a:p>
      </dsp:txBody>
      <dsp:txXfrm>
        <a:off x="2210184" y="601771"/>
        <a:ext cx="451336" cy="451336"/>
      </dsp:txXfrm>
    </dsp:sp>
    <dsp:sp modelId="{9E37189D-DB4F-45AD-AB03-92CD4F3C3BFC}">
      <dsp:nvSpPr>
        <dsp:cNvPr id="0" name=""/>
        <dsp:cNvSpPr/>
      </dsp:nvSpPr>
      <dsp:spPr>
        <a:xfrm>
          <a:off x="1719687" y="1330482"/>
          <a:ext cx="150581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80" tIns="165100" rIns="118780" bIns="16510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Board of Supervisors Public Hearing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(April 28, 2026)</a:t>
          </a:r>
        </a:p>
      </dsp:txBody>
      <dsp:txXfrm>
        <a:off x="1719687" y="1631645"/>
        <a:ext cx="1505814" cy="1664437"/>
      </dsp:txXfrm>
    </dsp:sp>
    <dsp:sp modelId="{10682FEC-CAE5-4B14-80DC-E0331582AA03}">
      <dsp:nvSpPr>
        <dsp:cNvPr id="0" name=""/>
        <dsp:cNvSpPr/>
      </dsp:nvSpPr>
      <dsp:spPr>
        <a:xfrm>
          <a:off x="3356072" y="827404"/>
          <a:ext cx="150581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F74CB-73D8-4E2F-810B-089713EE45FF}">
      <dsp:nvSpPr>
        <dsp:cNvPr id="0" name=""/>
        <dsp:cNvSpPr/>
      </dsp:nvSpPr>
      <dsp:spPr>
        <a:xfrm>
          <a:off x="4902042" y="771167"/>
          <a:ext cx="76963" cy="1446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7BA0E-46AD-4715-B960-C8ECA13CFD41}">
      <dsp:nvSpPr>
        <dsp:cNvPr id="0" name=""/>
        <dsp:cNvSpPr/>
      </dsp:nvSpPr>
      <dsp:spPr>
        <a:xfrm>
          <a:off x="3789836" y="508296"/>
          <a:ext cx="638286" cy="6382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" tIns="24769" rIns="24769" bIns="24769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3</a:t>
          </a:r>
        </a:p>
      </dsp:txBody>
      <dsp:txXfrm>
        <a:off x="3883311" y="601771"/>
        <a:ext cx="451336" cy="451336"/>
      </dsp:txXfrm>
    </dsp:sp>
    <dsp:sp modelId="{18ADFC1F-152F-45AF-BE26-C0FB2E211150}">
      <dsp:nvSpPr>
        <dsp:cNvPr id="0" name=""/>
        <dsp:cNvSpPr/>
      </dsp:nvSpPr>
      <dsp:spPr>
        <a:xfrm>
          <a:off x="3356072" y="1312183"/>
          <a:ext cx="150581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80" tIns="165100" rIns="118780" bIns="16510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30-day Diligent Public Participation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(May 2026)</a:t>
          </a:r>
        </a:p>
      </dsp:txBody>
      <dsp:txXfrm>
        <a:off x="3356072" y="1613346"/>
        <a:ext cx="1505814" cy="1664437"/>
      </dsp:txXfrm>
    </dsp:sp>
    <dsp:sp modelId="{5665C55E-1379-45B8-BEF3-B5BCE6D055BE}">
      <dsp:nvSpPr>
        <dsp:cNvPr id="0" name=""/>
        <dsp:cNvSpPr/>
      </dsp:nvSpPr>
      <dsp:spPr>
        <a:xfrm>
          <a:off x="5029200" y="827404"/>
          <a:ext cx="150581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ED8E7-8921-418D-8F16-ED897D4CB76C}">
      <dsp:nvSpPr>
        <dsp:cNvPr id="0" name=""/>
        <dsp:cNvSpPr/>
      </dsp:nvSpPr>
      <dsp:spPr>
        <a:xfrm>
          <a:off x="6575169" y="771167"/>
          <a:ext cx="76963" cy="1446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C04BC-5DCF-4836-ACDD-00C261A62F30}">
      <dsp:nvSpPr>
        <dsp:cNvPr id="0" name=""/>
        <dsp:cNvSpPr/>
      </dsp:nvSpPr>
      <dsp:spPr>
        <a:xfrm>
          <a:off x="5462964" y="508296"/>
          <a:ext cx="638286" cy="6382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" tIns="24769" rIns="24769" bIns="24769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4</a:t>
          </a:r>
        </a:p>
      </dsp:txBody>
      <dsp:txXfrm>
        <a:off x="5556439" y="601771"/>
        <a:ext cx="451336" cy="451336"/>
      </dsp:txXfrm>
    </dsp:sp>
    <dsp:sp modelId="{1A8D6ABD-B2F6-490E-947B-EB20ACE507DC}">
      <dsp:nvSpPr>
        <dsp:cNvPr id="0" name=""/>
        <dsp:cNvSpPr/>
      </dsp:nvSpPr>
      <dsp:spPr>
        <a:xfrm>
          <a:off x="5029200" y="1312183"/>
          <a:ext cx="150581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80" tIns="165100" rIns="118780" bIns="16510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Public comment review period + Application edits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(May-June 2026)</a:t>
          </a:r>
          <a:endParaRPr 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sp:txBody>
      <dsp:txXfrm>
        <a:off x="5029200" y="1613346"/>
        <a:ext cx="1505814" cy="1664437"/>
      </dsp:txXfrm>
    </dsp:sp>
    <dsp:sp modelId="{490B0B78-CAC8-4229-9FA7-1859E1F21503}">
      <dsp:nvSpPr>
        <dsp:cNvPr id="0" name=""/>
        <dsp:cNvSpPr/>
      </dsp:nvSpPr>
      <dsp:spPr>
        <a:xfrm>
          <a:off x="6702327" y="827403"/>
          <a:ext cx="1505814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50A38-6B50-4C74-8669-818E79A6E61B}">
      <dsp:nvSpPr>
        <dsp:cNvPr id="0" name=""/>
        <dsp:cNvSpPr/>
      </dsp:nvSpPr>
      <dsp:spPr>
        <a:xfrm>
          <a:off x="8248297" y="771167"/>
          <a:ext cx="76963" cy="1446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C1BD3-E8A7-4926-A86A-89DB7CD9C6F0}">
      <dsp:nvSpPr>
        <dsp:cNvPr id="0" name=""/>
        <dsp:cNvSpPr/>
      </dsp:nvSpPr>
      <dsp:spPr>
        <a:xfrm>
          <a:off x="7136091" y="508296"/>
          <a:ext cx="638286" cy="6382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" tIns="24769" rIns="24769" bIns="24769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5</a:t>
          </a:r>
        </a:p>
      </dsp:txBody>
      <dsp:txXfrm>
        <a:off x="7229566" y="601771"/>
        <a:ext cx="451336" cy="451336"/>
      </dsp:txXfrm>
    </dsp:sp>
    <dsp:sp modelId="{99A49BA7-2D1E-4865-B53E-5181DDE782A2}">
      <dsp:nvSpPr>
        <dsp:cNvPr id="0" name=""/>
        <dsp:cNvSpPr/>
      </dsp:nvSpPr>
      <dsp:spPr>
        <a:xfrm>
          <a:off x="6702327" y="1312183"/>
          <a:ext cx="150581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80" tIns="165100" rIns="118780" bIns="16510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Formal State submission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(Anticipated June 2026)</a:t>
          </a:r>
          <a:endParaRPr 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sp:txBody>
      <dsp:txXfrm>
        <a:off x="6702327" y="1613346"/>
        <a:ext cx="1505814" cy="1664437"/>
      </dsp:txXfrm>
    </dsp:sp>
    <dsp:sp modelId="{CF2DBDB1-378B-46DC-9A9B-49B36665BC57}">
      <dsp:nvSpPr>
        <dsp:cNvPr id="0" name=""/>
        <dsp:cNvSpPr/>
      </dsp:nvSpPr>
      <dsp:spPr>
        <a:xfrm>
          <a:off x="8375454" y="827403"/>
          <a:ext cx="75290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1B8F0-CB43-40D5-B395-634059DBEE76}">
      <dsp:nvSpPr>
        <dsp:cNvPr id="0" name=""/>
        <dsp:cNvSpPr/>
      </dsp:nvSpPr>
      <dsp:spPr>
        <a:xfrm>
          <a:off x="8809218" y="508296"/>
          <a:ext cx="638286" cy="6382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9" tIns="24769" rIns="24769" bIns="24769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6</a:t>
          </a:r>
        </a:p>
      </dsp:txBody>
      <dsp:txXfrm>
        <a:off x="8902693" y="601771"/>
        <a:ext cx="451336" cy="451336"/>
      </dsp:txXfrm>
    </dsp:sp>
    <dsp:sp modelId="{B7028CA0-AF0B-4535-B40F-DC9A3E8265CB}">
      <dsp:nvSpPr>
        <dsp:cNvPr id="0" name=""/>
        <dsp:cNvSpPr/>
      </dsp:nvSpPr>
      <dsp:spPr>
        <a:xfrm>
          <a:off x="8375454" y="1312183"/>
          <a:ext cx="1505814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780" tIns="165100" rIns="118780" bIns="16510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Award of </a:t>
          </a:r>
          <a:r>
            <a:rPr lang="en-US" sz="1400" b="0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Prohousing</a:t>
          </a:r>
          <a:r>
            <a:rPr lang="en-US" sz="1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 Designation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" panose="020B0004020202020204" pitchFamily="34" charset="0"/>
            </a:rPr>
            <a:t>(Anticipated Summer 2026)</a:t>
          </a:r>
          <a:endParaRPr lang="en-US" sz="1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ptos" panose="020B0004020202020204" pitchFamily="34" charset="0"/>
          </a:endParaRPr>
        </a:p>
      </dsp:txBody>
      <dsp:txXfrm>
        <a:off x="8375454" y="1613346"/>
        <a:ext cx="1505814" cy="1664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CC928-3087-BE06-F65C-2C9036729E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173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2F50A-3BC2-FA95-F89D-7792BA1F9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173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06637BF-06E4-4C4B-B530-560394A6676E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DC1F5-AD98-6ACF-ECF8-82BC94758D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2524-ACA0-7D13-4CE6-9C4E82C96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E8FB701-8FFA-49AC-8A92-05E2B3862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21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173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173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A97B55AA-0B9F-4CB0-B9A8-6372EE4D5861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5"/>
            <a:ext cx="7388860" cy="276034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7798AA3-4FFA-4789-9478-B4F04530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2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 or Kimberlee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80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F5033-EA8B-14B6-188F-DF2DEEBA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76648-9404-884E-0591-7E8F15324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0B629A-B6C1-B679-73E5-2D50F08CD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9"/>
              </a:spcAft>
              <a:buClr>
                <a:schemeClr val="accent1">
                  <a:lumMod val="75000"/>
                </a:schemeClr>
              </a:buClr>
            </a:pPr>
            <a:r>
              <a:rPr lang="en-US" dirty="0">
                <a:latin typeface="Aptos" panose="020B0004020202020204" pitchFamily="34" charset="0"/>
              </a:rPr>
              <a:t>Joy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2570-D968-DCE5-45A2-4CC0583DD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5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7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Kimberlee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22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7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1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9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75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0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9"/>
              </a:spcAft>
              <a:buClr>
                <a:schemeClr val="accent1">
                  <a:lumMod val="75000"/>
                </a:schemeClr>
              </a:buClr>
            </a:pPr>
            <a:r>
              <a:rPr lang="en-US" dirty="0">
                <a:latin typeface="Aptos" panose="020B0004020202020204" pitchFamily="34" charset="0"/>
              </a:rPr>
              <a:t>Joy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0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1CDA4-D7C5-D356-5440-02115439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B875C-E3DE-4F4C-97B0-81993664C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47B6A-6F05-DA9F-B312-5EE6EE2C4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9"/>
              </a:spcAft>
              <a:buClr>
                <a:schemeClr val="accent1">
                  <a:lumMod val="75000"/>
                </a:schemeClr>
              </a:buClr>
            </a:pPr>
            <a:r>
              <a:rPr lang="en-US" dirty="0">
                <a:latin typeface="Aptos" panose="020B0004020202020204" pitchFamily="34" charset="0"/>
              </a:rPr>
              <a:t>Joy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9B3CC-18B0-330F-2922-70D012414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98AA3-4FFA-4789-9478-B4F045305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4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17,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31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2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53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5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County Executive Office | Resource Management Agency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9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December 1,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County Executive Office | Resource Management Agency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07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32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8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>
              <a:defRPr sz="4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ptos" panose="020B0004020202020204" pitchFamily="34" charset="0"/>
              </a:defRPr>
            </a:lvl1pPr>
          </a:lstStyle>
          <a:p>
            <a:r>
              <a:rPr lang="en-US"/>
              <a:t>February 17,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>
                <a:latin typeface="Aptos" panose="020B0004020202020204" pitchFamily="34" charset="0"/>
              </a:defRPr>
            </a:lvl1pPr>
          </a:lstStyle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Aptos" panose="020B0004020202020204" pitchFamily="34" charset="0"/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1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9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6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December 1,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Resource Management Agency | County Executive Office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1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17,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21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17,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County Executive Office | Resource Management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33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December 1,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86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2" r:id="rId3"/>
    <p:sldLayoutId id="2147483744" r:id="rId4"/>
    <p:sldLayoutId id="2147483746" r:id="rId5"/>
    <p:sldLayoutId id="2147483747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December 1,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County Executive Office | Resource Management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43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racy.McAulay@venturacounty.gov" TargetMode="External"/><Relationship Id="rId2" Type="http://schemas.openxmlformats.org/officeDocument/2006/relationships/hyperlink" Target="mailto:Joy.werner@venturacounty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6.png@01DC6F91.2C73F450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AD943EA-C994-AE4F-D5E5-843466984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" y="0"/>
            <a:ext cx="121908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E18C92A-CA24-745A-48BB-8D18E7FC7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675" y="911632"/>
            <a:ext cx="10776730" cy="1983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State </a:t>
            </a:r>
            <a:r>
              <a:rPr lang="en-US" sz="54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Prohousing</a:t>
            </a: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Designation</a:t>
            </a:r>
            <a:b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</a:br>
            <a:r>
              <a:rPr lang="en-US"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County of Ventura</a:t>
            </a:r>
            <a:endParaRPr lang="en-US" sz="4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291708-98F2-BAC8-80FF-10A178995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29" y="4953000"/>
            <a:ext cx="1218782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64197D0-E259-D118-5486-08089AB62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711" y="5293683"/>
            <a:ext cx="11410655" cy="508407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latin typeface="Aptos Display" panose="020B0004020202020204" pitchFamily="34" charset="0"/>
              </a:rPr>
              <a:t>Informational Overview &amp; Project Roadmap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FD4A06-EAAA-F4F7-BEC3-073D74B35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" y="4906176"/>
            <a:ext cx="12187823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2940A57-64E0-0A2F-C6D1-E215AD44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7452" y="2894949"/>
            <a:ext cx="9655168" cy="6017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Resource Management Agency | County Executive Office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E11255-4FFD-15A3-25F8-CE6422F9DFA0}"/>
              </a:ext>
            </a:extLst>
          </p:cNvPr>
          <p:cNvSpPr txBox="1"/>
          <p:nvPr/>
        </p:nvSpPr>
        <p:spPr>
          <a:xfrm>
            <a:off x="2457282" y="5849124"/>
            <a:ext cx="727551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LUNCH AND LEARN</a:t>
            </a:r>
          </a:p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February 17, 2026</a:t>
            </a:r>
          </a:p>
        </p:txBody>
      </p:sp>
      <p:pic>
        <p:nvPicPr>
          <p:cNvPr id="2" name="Picture 1" descr="County logo">
            <a:extLst>
              <a:ext uri="{FF2B5EF4-FFF2-40B4-BE49-F238E27FC236}">
                <a16:creationId xmlns:a16="http://schemas.microsoft.com/office/drawing/2014/main" id="{D7D9B3ED-2618-0542-FDEC-5ABF2F7D8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163" y="3543516"/>
            <a:ext cx="2161745" cy="124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80C7C-0B7B-E445-B1F0-46639D356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8287-C1EB-3F1A-BB2C-54B2D816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Display" panose="020B0004020202020204" pitchFamily="34" charset="0"/>
              </a:rPr>
              <a:t>Appendix 3: </a:t>
            </a:r>
            <a:br>
              <a:rPr lang="en-US">
                <a:latin typeface="Aptos Display" panose="020B0004020202020204" pitchFamily="34" charset="0"/>
              </a:rPr>
            </a:br>
            <a:r>
              <a:rPr lang="en-US" sz="3200">
                <a:latin typeface="Aptos Display" panose="020B0004020202020204" pitchFamily="34" charset="0"/>
              </a:rPr>
              <a:t>Category 3, Reduction of Construction &amp; Development Costs</a:t>
            </a:r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F29CF-4AC9-3A39-B336-2D3A9531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FB750-9037-2EF7-6F00-2AFEE7DC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z="900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24D8-FC3A-D78D-DDBF-7F0143D1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187070-43FE-BE41-F717-6C36F3F20B4D}"/>
              </a:ext>
            </a:extLst>
          </p:cNvPr>
          <p:cNvSpPr txBox="1"/>
          <p:nvPr/>
        </p:nvSpPr>
        <p:spPr>
          <a:xfrm>
            <a:off x="5413248" y="2021080"/>
            <a:ext cx="60276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Pre-application fee waivers </a:t>
            </a:r>
            <a:r>
              <a:rPr lang="en-US" dirty="0">
                <a:latin typeface="Aptos" panose="020B0004020202020204" pitchFamily="34" charset="0"/>
              </a:rPr>
              <a:t>– Concept Project Review fee waived for 100% affordable housing projects. 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Reduced regulatory barriers for lower-income housing </a:t>
            </a:r>
            <a:r>
              <a:rPr lang="en-US" dirty="0">
                <a:latin typeface="Aptos" panose="020B0004020202020204" pitchFamily="34" charset="0"/>
              </a:rPr>
              <a:t>– Updated RHD regulations allows ministerial approval and expanded alternative compliance options to facilitate housing affordable to lower-income households. 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Innovative housing options </a:t>
            </a:r>
            <a:r>
              <a:rPr lang="en-US" dirty="0">
                <a:latin typeface="Aptos" panose="020B0004020202020204" pitchFamily="34" charset="0"/>
              </a:rPr>
              <a:t>–</a:t>
            </a:r>
            <a:r>
              <a:rPr lang="en-US" b="1" dirty="0">
                <a:latin typeface="Aptos" panose="020B0004020202020204" pitchFamily="34" charset="0"/>
              </a:rPr>
              <a:t> </a:t>
            </a:r>
            <a:r>
              <a:rPr lang="en-US" dirty="0">
                <a:latin typeface="Aptos" panose="020B0004020202020204" pitchFamily="34" charset="0"/>
              </a:rPr>
              <a:t>Ministerial approval of self-contained agricultural worker trailers provides a lower-cost housing option; additional housing types being explored through Program LU-C. (Proposed)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1AF21-2C87-F648-A032-71377271A843}"/>
              </a:ext>
            </a:extLst>
          </p:cNvPr>
          <p:cNvSpPr txBox="1"/>
          <p:nvPr/>
        </p:nvSpPr>
        <p:spPr>
          <a:xfrm>
            <a:off x="1156872" y="2951946"/>
            <a:ext cx="4256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Fee waivers, streamlined processes, and cost-saving measures that lower financial barriers to housing production</a:t>
            </a:r>
          </a:p>
        </p:txBody>
      </p:sp>
      <p:grpSp>
        <p:nvGrpSpPr>
          <p:cNvPr id="11" name="Group 10" descr="Image of Appendix 3 Category 3 criteria">
            <a:extLst>
              <a:ext uri="{FF2B5EF4-FFF2-40B4-BE49-F238E27FC236}">
                <a16:creationId xmlns:a16="http://schemas.microsoft.com/office/drawing/2014/main" id="{98DBAE9F-59C0-41E7-FB74-BABB3123F660}"/>
              </a:ext>
            </a:extLst>
          </p:cNvPr>
          <p:cNvGrpSpPr/>
          <p:nvPr/>
        </p:nvGrpSpPr>
        <p:grpSpPr>
          <a:xfrm>
            <a:off x="1099996" y="2089897"/>
            <a:ext cx="4313252" cy="793233"/>
            <a:chOff x="2436950" y="3756878"/>
            <a:chExt cx="4313252" cy="7932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DA2845-1298-63D2-FA88-AEF099B6D7F9}"/>
                </a:ext>
              </a:extLst>
            </p:cNvPr>
            <p:cNvSpPr/>
            <p:nvPr/>
          </p:nvSpPr>
          <p:spPr>
            <a:xfrm>
              <a:off x="2436950" y="3756878"/>
              <a:ext cx="793233" cy="793233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 descr="Excavator">
              <a:extLst>
                <a:ext uri="{FF2B5EF4-FFF2-40B4-BE49-F238E27FC236}">
                  <a16:creationId xmlns:a16="http://schemas.microsoft.com/office/drawing/2014/main" id="{48A4FE34-D805-0F71-A7D1-3E9E49B6DA9A}"/>
                </a:ext>
              </a:extLst>
            </p:cNvPr>
            <p:cNvSpPr/>
            <p:nvPr/>
          </p:nvSpPr>
          <p:spPr>
            <a:xfrm>
              <a:off x="2603529" y="3923457"/>
              <a:ext cx="460075" cy="460075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C61D00-F425-38D0-B94A-499590A3E73F}"/>
                </a:ext>
              </a:extLst>
            </p:cNvPr>
            <p:cNvSpPr/>
            <p:nvPr/>
          </p:nvSpPr>
          <p:spPr>
            <a:xfrm>
              <a:off x="3400161" y="3756878"/>
              <a:ext cx="3350041" cy="793233"/>
            </a:xfrm>
            <a:custGeom>
              <a:avLst/>
              <a:gdLst>
                <a:gd name="connsiteX0" fmla="*/ 0 w 1869763"/>
                <a:gd name="connsiteY0" fmla="*/ 0 h 793233"/>
                <a:gd name="connsiteX1" fmla="*/ 1869763 w 1869763"/>
                <a:gd name="connsiteY1" fmla="*/ 0 h 793233"/>
                <a:gd name="connsiteX2" fmla="*/ 1869763 w 1869763"/>
                <a:gd name="connsiteY2" fmla="*/ 793233 h 793233"/>
                <a:gd name="connsiteX3" fmla="*/ 0 w 1869763"/>
                <a:gd name="connsiteY3" fmla="*/ 793233 h 793233"/>
                <a:gd name="connsiteX4" fmla="*/ 0 w 1869763"/>
                <a:gd name="connsiteY4" fmla="*/ 0 h 79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763" h="793233">
                  <a:moveTo>
                    <a:pt x="0" y="0"/>
                  </a:moveTo>
                  <a:lnTo>
                    <a:pt x="1869763" y="0"/>
                  </a:lnTo>
                  <a:lnTo>
                    <a:pt x="1869763" y="793233"/>
                  </a:lnTo>
                  <a:lnTo>
                    <a:pt x="0" y="793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30188" indent="-230188" defTabSz="48895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>
                  <a:latin typeface="Aptos" panose="020B0004020202020204" pitchFamily="34" charset="0"/>
                </a:rPr>
                <a:t>3. Reduction of Construction and Development Costs</a:t>
              </a:r>
            </a:p>
          </p:txBody>
        </p:sp>
      </p:grpSp>
      <p:pic>
        <p:nvPicPr>
          <p:cNvPr id="8" name="Picture 7" descr="Image of the Homekey+ Lewis Road Supportive Housing Project">
            <a:extLst>
              <a:ext uri="{FF2B5EF4-FFF2-40B4-BE49-F238E27FC236}">
                <a16:creationId xmlns:a16="http://schemas.microsoft.com/office/drawing/2014/main" id="{62E7857F-DB0C-1A41-C223-94350CF3B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939" y="3690610"/>
            <a:ext cx="3470243" cy="2256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B4698-A4DB-6CD0-F605-59DA09993F3D}"/>
              </a:ext>
            </a:extLst>
          </p:cNvPr>
          <p:cNvSpPr txBox="1"/>
          <p:nvPr/>
        </p:nvSpPr>
        <p:spPr>
          <a:xfrm>
            <a:off x="731940" y="5946657"/>
            <a:ext cx="51062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err="1">
                <a:latin typeface="Aptos"/>
                <a:ea typeface="Calibri"/>
                <a:cs typeface="Calibri"/>
              </a:rPr>
              <a:t>Homekey</a:t>
            </a:r>
            <a:r>
              <a:rPr lang="en-US" sz="1600" dirty="0">
                <a:latin typeface="Aptos"/>
                <a:ea typeface="Calibri"/>
                <a:cs typeface="Calibri"/>
              </a:rPr>
              <a:t>+ Lewis Road Supportive Housing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DFDB5C-5730-888D-8A66-07B5F867A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C3F6-7B66-BA2D-473D-96F6EEE0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1" y="398215"/>
            <a:ext cx="3200400" cy="20231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>
                <a:latin typeface="Aptos Display" panose="020B0004020202020204" pitchFamily="34" charset="0"/>
              </a:rPr>
              <a:t>Appendix 3: </a:t>
            </a:r>
            <a:r>
              <a:rPr lang="en-US" sz="3200" b="1">
                <a:latin typeface="Aptos Display" panose="020B0004020202020204" pitchFamily="34" charset="0"/>
              </a:rPr>
              <a:t>Category 4, Financial Subsidies</a:t>
            </a:r>
            <a:endParaRPr lang="en-US" sz="4000" b="1">
              <a:latin typeface="Aptos Display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A30D-01D8-BE1F-6550-1000396B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12719-544A-3F29-2B4B-5106E835B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County Executive Office | Resource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CFE79-0A01-1B37-8768-5277BA3A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81C2A-96BF-F348-ED77-9FC69AAE3739}"/>
              </a:ext>
            </a:extLst>
          </p:cNvPr>
          <p:cNvSpPr txBox="1"/>
          <p:nvPr/>
        </p:nvSpPr>
        <p:spPr>
          <a:xfrm>
            <a:off x="319669" y="2501798"/>
            <a:ext cx="3484236" cy="4037991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Regular investments of federal, state, and local funding, including a one-time investment of more than $30M in general funds, to preserve and create new affordable housing and address homelessness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Significant financial investments into the Housing Trust Fund Ventura County’s revolving loan fund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Use of County owned, surplus land for affordable housing development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Support of other local public agencies in evaluating their underutilized infill land for housing</a:t>
            </a:r>
          </a:p>
          <a:p>
            <a:pPr marL="171450" indent="-171450" defTabSz="91440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Calibri" panose="020F050202020403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Providing operational subsidies for </a:t>
            </a:r>
            <a:r>
              <a:rPr lang="en-US" sz="1400">
                <a:solidFill>
                  <a:srgbClr val="FFFFFF"/>
                </a:solidFill>
                <a:latin typeface="Aptos"/>
              </a:rPr>
              <a:t>Permanent Supportive Housing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and Interim Housing</a:t>
            </a:r>
            <a:r>
              <a:rPr lang="en-US" sz="1400">
                <a:solidFill>
                  <a:srgbClr val="FFFFFF"/>
                </a:solidFill>
                <a:latin typeface="Aptos"/>
              </a:rPr>
              <a:t> for persons experiencing homelessness. 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</a:endParaRPr>
          </a:p>
        </p:txBody>
      </p:sp>
      <p:pic>
        <p:nvPicPr>
          <p:cNvPr id="8" name="Picture 7" descr="Image of developments countywide that the County has invested in">
            <a:extLst>
              <a:ext uri="{FF2B5EF4-FFF2-40B4-BE49-F238E27FC236}">
                <a16:creationId xmlns:a16="http://schemas.microsoft.com/office/drawing/2014/main" id="{C1C3926A-471D-1BCF-90FA-EF928022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63" y="231705"/>
            <a:ext cx="7355769" cy="573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03BC17-3F13-29B4-4BD3-111D6CBBC0B1}"/>
              </a:ext>
            </a:extLst>
          </p:cNvPr>
          <p:cNvSpPr txBox="1"/>
          <p:nvPr/>
        </p:nvSpPr>
        <p:spPr>
          <a:xfrm>
            <a:off x="5126031" y="6137924"/>
            <a:ext cx="603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County investments are supporting 810 new units of affordable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rental and for-sale housing for lower-income households! </a:t>
            </a:r>
          </a:p>
        </p:txBody>
      </p:sp>
    </p:spTree>
    <p:extLst>
      <p:ext uri="{BB962C8B-B14F-4D97-AF65-F5344CB8AC3E}">
        <p14:creationId xmlns:p14="http://schemas.microsoft.com/office/powerpoint/2010/main" val="144301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9B50A-3616-ACEE-37A5-B773CC262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0F35747-2822-4D06-BE10-CD33AC6B0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2C4466-5B1B-4361-B9D9-39ED9A8A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DFE7510-DB48-D252-3D19-546CFF9E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75" y="391717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Aptos Display" panose="020B0004020202020204" pitchFamily="34" charset="0"/>
              </a:rPr>
              <a:t>Appendix 5: Homeless Encampment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11DC7-7056-DB0C-20EC-D6677CA62D65}"/>
              </a:ext>
            </a:extLst>
          </p:cNvPr>
          <p:cNvSpPr txBox="1"/>
          <p:nvPr/>
        </p:nvSpPr>
        <p:spPr>
          <a:xfrm>
            <a:off x="870266" y="2432668"/>
            <a:ext cx="5977938" cy="365266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F7BE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Board of Supervisors have approved two ordinances aligned with State guidance to resolve encampments emphasizing housing, shelter and services for persons living in the encampments.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F7BE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Board of Supervisors funded Homeless Liaison Unit as part of Ventura County Sheriffs Office to provide outreach and increase public safety.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F7BE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Encampment survey mobile application launched including GIS mapping identified 669 encampment location sites with 567 persons in 2025.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F7BE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339 encampments have been resolved; 209 active encampments remained at the end of the year.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745DAE-5A8A-44FA-937C-CD65CF7A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Image of homeless encampment statuses around the county">
            <a:extLst>
              <a:ext uri="{FF2B5EF4-FFF2-40B4-BE49-F238E27FC236}">
                <a16:creationId xmlns:a16="http://schemas.microsoft.com/office/drawing/2014/main" id="{F3EC6199-2563-63FF-22B3-C7775A7C1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584" y="872794"/>
            <a:ext cx="3083704" cy="203275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7696AA1-B1DD-4C75-9AC1-69EE9F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mage of homeless encampment statuses around the county">
            <a:extLst>
              <a:ext uri="{FF2B5EF4-FFF2-40B4-BE49-F238E27FC236}">
                <a16:creationId xmlns:a16="http://schemas.microsoft.com/office/drawing/2014/main" id="{E27B475D-B2E6-F546-C8B1-8ED1DC7E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618" y="3461005"/>
            <a:ext cx="3675941" cy="3115360"/>
          </a:xfrm>
          <a:prstGeom prst="rect">
            <a:avLst/>
          </a:prstGeom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500EB25-DD18-EF9A-7F29-EBD6A6EA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9175" y="6459785"/>
            <a:ext cx="375724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County Executive Office | Resource Management Agency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1090206-A9FA-C86B-0639-7CE464DF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202" y="6459785"/>
            <a:ext cx="1735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17, 2026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7B94ED6-7D42-8A3F-B794-C398E7F3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9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6: </a:t>
            </a:r>
            <a:r>
              <a:t>Public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10189155" cy="422052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b="1"/>
              <a:t>Board of Supervisors Hearing </a:t>
            </a:r>
            <a:r>
              <a:rPr lang="en-US" sz="1800"/>
              <a:t>(anticipated April 28, 2026;10:30am)</a:t>
            </a:r>
          </a:p>
          <a:p>
            <a:pPr marL="914400" lvl="1" indent="-454025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Legal Notice</a:t>
            </a:r>
          </a:p>
          <a:p>
            <a:pPr marL="914400" lvl="1" indent="-454025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Signed Resolution </a:t>
            </a:r>
          </a:p>
          <a:p>
            <a:pPr marL="457200" indent="-457200">
              <a:lnSpc>
                <a:spcPct val="11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en-US" b="1"/>
              <a:t>Diligent Public Outreach </a:t>
            </a:r>
            <a:r>
              <a:rPr lang="en-US" sz="1800"/>
              <a:t>(30-day period, May 2026)</a:t>
            </a:r>
            <a:endParaRPr lang="en-US"/>
          </a:p>
          <a:p>
            <a:pPr marL="914400" lvl="1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Prohousing Designation webpage</a:t>
            </a:r>
          </a:p>
          <a:p>
            <a:pPr marL="914400" lvl="1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Planning Commission input </a:t>
            </a:r>
          </a:p>
          <a:p>
            <a:pPr marL="914400" lvl="1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Continuum of Care virtual meeting (May 21, 2026; 10:30am-12pm)</a:t>
            </a:r>
          </a:p>
          <a:p>
            <a:pPr marL="914400" lvl="1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Public webinar</a:t>
            </a:r>
          </a:p>
          <a:p>
            <a:pPr marL="914400" lvl="1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n-US"/>
              <a:t>Flyers, social media posts, listserv outreach</a:t>
            </a:r>
            <a:endParaRPr/>
          </a:p>
          <a:p>
            <a:pPr marL="914400" lvl="1" indent="-457200">
              <a:lnSpc>
                <a:spcPct val="11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t>Written comment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1B030-6BCE-75DF-958A-7D85F0000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7745E-7F8F-BD96-B080-D4086DE4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02605-EC47-FB5F-3200-03CA6731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 descr="Image of people to represent public outreach slide">
            <a:extLst>
              <a:ext uri="{FF2B5EF4-FFF2-40B4-BE49-F238E27FC236}">
                <a16:creationId xmlns:a16="http://schemas.microsoft.com/office/drawing/2014/main" id="{584413F0-FA88-41F5-767F-331CE8130739}"/>
              </a:ext>
            </a:extLst>
          </p:cNvPr>
          <p:cNvGrpSpPr/>
          <p:nvPr/>
        </p:nvGrpSpPr>
        <p:grpSpPr>
          <a:xfrm>
            <a:off x="8585708" y="2368846"/>
            <a:ext cx="2956385" cy="2120307"/>
            <a:chOff x="8555134" y="2392193"/>
            <a:chExt cx="2956385" cy="2120307"/>
          </a:xfrm>
        </p:grpSpPr>
        <p:sp>
          <p:nvSpPr>
            <p:cNvPr id="7" name="Rectangle 6" descr="Users">
              <a:extLst>
                <a:ext uri="{FF2B5EF4-FFF2-40B4-BE49-F238E27FC236}">
                  <a16:creationId xmlns:a16="http://schemas.microsoft.com/office/drawing/2014/main" id="{DDE138A2-3352-F028-6E99-C78CA82B0FC7}"/>
                </a:ext>
              </a:extLst>
            </p:cNvPr>
            <p:cNvSpPr/>
            <p:nvPr/>
          </p:nvSpPr>
          <p:spPr>
            <a:xfrm>
              <a:off x="8555134" y="3094693"/>
              <a:ext cx="1345324" cy="1417807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 7" descr="Users">
              <a:extLst>
                <a:ext uri="{FF2B5EF4-FFF2-40B4-BE49-F238E27FC236}">
                  <a16:creationId xmlns:a16="http://schemas.microsoft.com/office/drawing/2014/main" id="{10289921-7579-FE88-1892-280FB1F3B52A}"/>
                </a:ext>
              </a:extLst>
            </p:cNvPr>
            <p:cNvSpPr/>
            <p:nvPr/>
          </p:nvSpPr>
          <p:spPr>
            <a:xfrm>
              <a:off x="10166195" y="3035246"/>
              <a:ext cx="1345324" cy="1417807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 descr="Users">
              <a:extLst>
                <a:ext uri="{FF2B5EF4-FFF2-40B4-BE49-F238E27FC236}">
                  <a16:creationId xmlns:a16="http://schemas.microsoft.com/office/drawing/2014/main" id="{9DC91525-6F3C-F641-3502-A93D5A47C1C8}"/>
                </a:ext>
              </a:extLst>
            </p:cNvPr>
            <p:cNvSpPr/>
            <p:nvPr/>
          </p:nvSpPr>
          <p:spPr>
            <a:xfrm>
              <a:off x="9341005" y="2392193"/>
              <a:ext cx="1345324" cy="1417807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33AD-F8C7-C450-B45F-FBD350E0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7AE20-EFFE-AF14-0710-11AF81148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64DC-F4FB-C208-CFA8-FB36ECD8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E0DB2-02BD-43B2-5D01-1FE16C80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082D8-AE39-83CD-AB67-2B39BC94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5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BFAA-B6DF-E5F1-E650-460EA7BC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9EF28-1565-A444-CE0D-B626E6218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626" y="1845734"/>
            <a:ext cx="9795053" cy="439233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800" b="1"/>
              <a:t>PROJECT CONTACTS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1200" b="1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100" b="1">
                <a:solidFill>
                  <a:srgbClr val="0070C0"/>
                </a:solidFill>
              </a:rPr>
              <a:t>JOY WERNER, ASSISTANT PLANNER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 b="1"/>
              <a:t>Resource Management Agency, Planning Division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/>
              <a:t>Email: </a:t>
            </a:r>
            <a:r>
              <a:rPr lang="en-US" sz="1900">
                <a:hlinkClick r:id="rId2"/>
              </a:rPr>
              <a:t>Joy.Werner@venturacounty.gov</a:t>
            </a:r>
            <a:endParaRPr lang="en-US" sz="190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/>
              <a:t>Phone: (805) 477 - 7164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b="1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100" b="1">
                <a:solidFill>
                  <a:srgbClr val="0070C0"/>
                </a:solidFill>
              </a:rPr>
              <a:t>TRACY MCAULAY, HOUSING SOLUTIONS DIRECTOR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 b="1"/>
              <a:t>County Executive Office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/>
              <a:t>Email: </a:t>
            </a:r>
            <a:r>
              <a:rPr lang="en-US" sz="1900">
                <a:hlinkClick r:id="rId3"/>
              </a:rPr>
              <a:t>Tracy.McAulay@venturacounty.gov</a:t>
            </a:r>
            <a:endParaRPr lang="en-US" sz="190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900"/>
              <a:t>Phone: (805) 232 - 1371</a:t>
            </a:r>
          </a:p>
          <a:p>
            <a:pPr marL="0" indent="0">
              <a:lnSpc>
                <a:spcPct val="110000"/>
              </a:lnSpc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C5DA3-D581-9BE5-2D06-06D53735C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6905-91AA-736B-8EA9-9FFAEBFA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B4FC-1072-AB62-F519-0545977D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0" name="Graphic 9" descr="Envelope">
            <a:extLst>
              <a:ext uri="{FF2B5EF4-FFF2-40B4-BE49-F238E27FC236}">
                <a16:creationId xmlns:a16="http://schemas.microsoft.com/office/drawing/2014/main" id="{7ADB0D17-3FE7-1227-8646-A0DE6F144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9568" y="2997638"/>
            <a:ext cx="2088526" cy="20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3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BA7D-58AC-EBD7-D2C5-3BD618B4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are you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20962-F905-A8CB-F8CF-333AC3E1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977" y="2170771"/>
            <a:ext cx="7731512" cy="3698322"/>
          </a:xfrm>
        </p:spPr>
        <p:txBody>
          <a:bodyPr/>
          <a:lstStyle/>
          <a:p>
            <a:pPr marL="230188" indent="-230188">
              <a:spcAft>
                <a:spcPts val="24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Provide overview on upcoming </a:t>
            </a:r>
            <a:r>
              <a:rPr lang="en-US" sz="2400" dirty="0" err="1">
                <a:solidFill>
                  <a:schemeClr val="tx1"/>
                </a:solidFill>
              </a:rPr>
              <a:t>Prohousing</a:t>
            </a:r>
            <a:r>
              <a:rPr lang="en-US" sz="2400" dirty="0">
                <a:solidFill>
                  <a:schemeClr val="tx1"/>
                </a:solidFill>
              </a:rPr>
              <a:t> Designation application for unincorporated County</a:t>
            </a:r>
          </a:p>
          <a:p>
            <a:pPr marL="230188" indent="-230188">
              <a:spcAft>
                <a:spcPts val="24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Gather input from important stakeholders for this new state effort</a:t>
            </a:r>
          </a:p>
          <a:p>
            <a:pPr marL="230188" indent="-230188">
              <a:spcAft>
                <a:spcPts val="24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Share amongst your network for a successful public outreach in May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E73A1-EB4E-0307-8A1E-7868BC54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E879B-9C65-3476-51FC-F7C477CE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D464A-C9DE-7265-1E0A-E1A8910E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What is the </a:t>
            </a:r>
            <a:r>
              <a:rPr lang="en-US" b="1" err="1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Prohousing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 Designation?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A6D5B4-FFC0-2872-8D3C-8115E349A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86892"/>
            <a:ext cx="6589627" cy="4023360"/>
          </a:xfrm>
        </p:spPr>
        <p:txBody>
          <a:bodyPr>
            <a:normAutofit fontScale="92500"/>
          </a:bodyPr>
          <a:lstStyle/>
          <a:p>
            <a:pPr marL="460375" indent="-460375">
              <a:lnSpc>
                <a:spcPct val="114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State program that recognizes jurisdictions that go above and beyond minimum housing laws</a:t>
            </a:r>
          </a:p>
          <a:p>
            <a:pPr marL="460375" indent="-460375">
              <a:lnSpc>
                <a:spcPct val="114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Administered by CA Department of Housing &amp; Community Development (HCD)</a:t>
            </a:r>
          </a:p>
          <a:p>
            <a:pPr marL="460375" indent="-460375">
              <a:lnSpc>
                <a:spcPct val="114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Goal: Accelerate housing production and remove barriers</a:t>
            </a:r>
          </a:p>
          <a:p>
            <a:pPr marL="460375" indent="-460375">
              <a:lnSpc>
                <a:spcPct val="114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/>
                </a:solidFill>
              </a:rPr>
              <a:t>Align local policy to maximize housing opportunities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42A7-8C39-EC30-CF6E-36F73269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5F3C9-1500-73B4-002A-A2C6152D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1FF55-E239-D7A5-7484-67386357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3" name="Picture 2" descr="Picture of Somis Ranch Farmworker Housing">
            <a:extLst>
              <a:ext uri="{FF2B5EF4-FFF2-40B4-BE49-F238E27FC236}">
                <a16:creationId xmlns:a16="http://schemas.microsoft.com/office/drawing/2014/main" id="{4D14C0FE-4786-67C3-DCC7-AF8952731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468" y="1800590"/>
            <a:ext cx="3275815" cy="2427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B368B-6A98-FD7F-FD8B-F6CA34620576}"/>
              </a:ext>
            </a:extLst>
          </p:cNvPr>
          <p:cNvSpPr txBox="1"/>
          <p:nvPr/>
        </p:nvSpPr>
        <p:spPr>
          <a:xfrm>
            <a:off x="9260852" y="4175817"/>
            <a:ext cx="146704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ptos"/>
                <a:ea typeface="Calibri"/>
                <a:cs typeface="Calibri"/>
              </a:rPr>
              <a:t>Somis Ranch</a:t>
            </a:r>
            <a:endParaRPr lang="en-US" sz="1600">
              <a:latin typeface="Apto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74048-0A5D-25FF-F4B9-1D07F142B9FA}"/>
              </a:ext>
            </a:extLst>
          </p:cNvPr>
          <p:cNvSpPr txBox="1"/>
          <p:nvPr/>
        </p:nvSpPr>
        <p:spPr>
          <a:xfrm>
            <a:off x="8688583" y="6007098"/>
            <a:ext cx="261158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ptos"/>
                <a:ea typeface="Calibri"/>
                <a:cs typeface="Calibri"/>
              </a:rPr>
              <a:t>Finch Ranch</a:t>
            </a:r>
            <a:endParaRPr lang="en-US" sz="1600">
              <a:latin typeface="Aptos"/>
            </a:endParaRPr>
          </a:p>
        </p:txBody>
      </p:sp>
      <p:pic>
        <p:nvPicPr>
          <p:cNvPr id="15" name="Picture 14" descr="Picture of Finch Ranch development">
            <a:extLst>
              <a:ext uri="{FF2B5EF4-FFF2-40B4-BE49-F238E27FC236}">
                <a16:creationId xmlns:a16="http://schemas.microsoft.com/office/drawing/2014/main" id="{E5524DB2-5B03-A024-DEEC-95D82CCD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8721"/>
          <a:stretch>
            <a:fillRect/>
          </a:stretch>
        </p:blipFill>
        <p:spPr>
          <a:xfrm>
            <a:off x="8623057" y="4494144"/>
            <a:ext cx="2742635" cy="15641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4000">
                <a:solidFill>
                  <a:srgbClr val="FFFFFF"/>
                </a:solidFill>
                <a:latin typeface="Aptos Display" panose="020B0004020202020204" pitchFamily="34" charset="0"/>
              </a:rPr>
              <a:t>Program Background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9F4D4-FBD8-E182-557F-9E4364F6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2370" y="6459785"/>
            <a:ext cx="17353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>
                <a:latin typeface="Aptos" panose="020B0004020202020204" pitchFamily="34" charset="0"/>
              </a:rPr>
              <a:t>February 17, 2026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246-8D6F-2B25-72DB-D83CE6835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46888-86DD-7025-52A1-DD373765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12" name="Content Placeholder 2" descr="Image of Prohousing Designation Program background information">
            <a:extLst>
              <a:ext uri="{FF2B5EF4-FFF2-40B4-BE49-F238E27FC236}">
                <a16:creationId xmlns:a16="http://schemas.microsoft.com/office/drawing/2014/main" id="{674718D4-63C9-BCA8-49C4-3B4CD1546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5824556"/>
              </p:ext>
            </p:extLst>
          </p:nvPr>
        </p:nvGraphicFramePr>
        <p:xfrm>
          <a:off x="4742017" y="452397"/>
          <a:ext cx="6357163" cy="5761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7D470-FA10-D0F9-19EF-EC0275EDA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C3401-3F87-0085-2A73-461806C5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Benefits of </a:t>
            </a:r>
            <a:r>
              <a:rPr lang="en-US" err="1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Prohousing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 Designation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71B158-4E2F-7AFA-BDD2-07DB2E827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013983"/>
            <a:ext cx="10188354" cy="4023360"/>
          </a:xfrm>
        </p:spPr>
        <p:txBody>
          <a:bodyPr>
            <a:normAutofit/>
          </a:bodyPr>
          <a:lstStyle/>
          <a:p>
            <a:pPr marL="460375" indent="-460375">
              <a:lnSpc>
                <a:spcPct val="113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401638" algn="l"/>
              </a:tabLst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Exclusive access to the </a:t>
            </a:r>
            <a:r>
              <a:rPr lang="en-US" sz="2200" dirty="0" err="1">
                <a:solidFill>
                  <a:schemeClr val="tx1"/>
                </a:solidFill>
                <a:latin typeface="Aptos" panose="020B0004020202020204" pitchFamily="34" charset="0"/>
              </a:rPr>
              <a:t>Prohousing</a:t>
            </a: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 Incentive Program (PIP) grant</a:t>
            </a:r>
          </a:p>
          <a:p>
            <a:pPr marL="460375" indent="-460375">
              <a:lnSpc>
                <a:spcPct val="113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401638" algn="l"/>
              </a:tabLst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Priority scoring for State housing and infrastructure programs (e.g., Affordable Housing and Sustainable Communities (AHSC), Infill Infrastructure Grant (IIG), Sustainable Transportation Planning grant program)</a:t>
            </a:r>
          </a:p>
          <a:p>
            <a:pPr marL="460375" indent="-460375">
              <a:lnSpc>
                <a:spcPct val="113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401638" algn="l"/>
              </a:tabLst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Recent communications from the Governor have indicated that receipt of Homeless Housing and Assistance and Prevention Funds (HHAP) (Round 7) will </a:t>
            </a:r>
            <a:r>
              <a:rPr lang="en-US" sz="2200" b="1" u="sng" dirty="0">
                <a:solidFill>
                  <a:schemeClr val="tx1"/>
                </a:solidFill>
                <a:latin typeface="Aptos" panose="020B0004020202020204" pitchFamily="34" charset="0"/>
              </a:rPr>
              <a:t>require</a:t>
            </a: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 that the County achieved a </a:t>
            </a:r>
            <a:r>
              <a:rPr lang="en-US" sz="2200" dirty="0" err="1">
                <a:solidFill>
                  <a:schemeClr val="tx1"/>
                </a:solidFill>
                <a:latin typeface="Aptos" panose="020B0004020202020204" pitchFamily="34" charset="0"/>
              </a:rPr>
              <a:t>Prohousing</a:t>
            </a: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 Designation.</a:t>
            </a:r>
          </a:p>
          <a:p>
            <a:pPr marL="460375" indent="-460375">
              <a:lnSpc>
                <a:spcPct val="113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  <a:tabLst>
                <a:tab pos="401638" algn="l"/>
              </a:tabLst>
            </a:pPr>
            <a:r>
              <a:rPr lang="en-US" sz="2200" dirty="0">
                <a:solidFill>
                  <a:schemeClr val="tx1"/>
                </a:solidFill>
                <a:latin typeface="Aptos" panose="020B0004020202020204" pitchFamily="34" charset="0"/>
              </a:rPr>
              <a:t>Demonstrates County leadership and commitment to RHNA progress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EEE85-64CA-5412-4CA1-00DBC910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66CAE-F147-D8DE-FBE7-6756CD34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41F17-FBF2-B4D0-216F-AA43FFA34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2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6DC59-323D-8340-3644-FFBF18D1D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E0C9-22DF-902E-C7EE-3AC8465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7113"/>
            <a:ext cx="10058400" cy="1450757"/>
          </a:xfrm>
        </p:spPr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</a:rPr>
              <a:t>Application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C5395-2631-3776-917D-28BDFF3E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ptos" panose="020B0004020202020204" pitchFamily="34" charset="0"/>
              </a:rPr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DC03-1B48-7021-B220-A5568D67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65E26-C779-AF9D-0A73-556D36F2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>
                <a:latin typeface="Aptos" panose="020B0004020202020204" pitchFamily="34" charset="0"/>
              </a:rPr>
              <a:pPr>
                <a:spcAft>
                  <a:spcPts val="600"/>
                </a:spcAft>
              </a:pPr>
              <a:t>6</a:t>
            </a:fld>
            <a:endParaRPr lang="en-US">
              <a:latin typeface="Aptos" panose="020B0004020202020204" pitchFamily="34" charset="0"/>
            </a:endParaRPr>
          </a:p>
        </p:txBody>
      </p:sp>
      <p:graphicFrame>
        <p:nvGraphicFramePr>
          <p:cNvPr id="31" name="Content Placeholder 2" descr="Image of the County's application process for the Prohousing Designation Program">
            <a:extLst>
              <a:ext uri="{FF2B5EF4-FFF2-40B4-BE49-F238E27FC236}">
                <a16:creationId xmlns:a16="http://schemas.microsoft.com/office/drawing/2014/main" id="{D48CB2B2-A729-2B07-7A3E-49935B5C13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389147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866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DC09343F-5280-911B-F4E9-2500F274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</a:rPr>
              <a:t>Application Structure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D9F7998A-214D-2E68-5658-40D37D0D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7757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Clr>
                <a:schemeClr val="accent1">
                  <a:lumMod val="75000"/>
                </a:schemeClr>
              </a:buClr>
              <a:buFont typeface="+mj-lt"/>
              <a:buAutoNum type="alphaUcPeriod"/>
            </a:pP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Must meet Threshold requirements:</a:t>
            </a:r>
          </a:p>
          <a:p>
            <a:pPr marL="914400" lvl="4" indent="-342900">
              <a:lnSpc>
                <a:spcPct val="100000"/>
              </a:lnSpc>
              <a:buClr>
                <a:srgbClr val="007E39"/>
              </a:buClr>
              <a:buFont typeface="Wingdings" panose="05000000000000000000" pitchFamily="2" charset="2"/>
              <a:buChar char="ü"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Compliant Housing Element </a:t>
            </a:r>
          </a:p>
          <a:p>
            <a:pPr marL="914400" lvl="4" indent="-342900">
              <a:lnSpc>
                <a:spcPct val="100000"/>
              </a:lnSpc>
              <a:buClr>
                <a:srgbClr val="007E39"/>
              </a:buClr>
              <a:buFont typeface="Wingdings" panose="05000000000000000000" pitchFamily="2" charset="2"/>
              <a:buChar char="ü"/>
            </a:pPr>
            <a:r>
              <a:rPr lang="en-US" sz="2000">
                <a:solidFill>
                  <a:schemeClr val="tx1"/>
                </a:solidFill>
              </a:rPr>
              <a:t>Annual</a:t>
            </a: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 Progress Report</a:t>
            </a:r>
          </a:p>
          <a:p>
            <a:pPr marL="457200" indent="-457200">
              <a:lnSpc>
                <a:spcPct val="100000"/>
              </a:lnSpc>
              <a:buClr>
                <a:schemeClr val="accent1">
                  <a:lumMod val="75000"/>
                </a:schemeClr>
              </a:buClr>
              <a:buFont typeface="+mj-lt"/>
              <a:buAutoNum type="alphaUcPeriod"/>
            </a:pP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Seven (7) Appendices (required)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Appendix 1: Formal Resolution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Appendix 2: Proposed Policies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Appendix 3: Self-Scoring Sheet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Appendix 4: Enhancement Factor Examples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Appendix 5: Homeless Encampment Policy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  <a:latin typeface="Aptos" panose="020B0004020202020204" pitchFamily="34" charset="0"/>
              </a:rPr>
              <a:t>Appendix 6: Public Participation Process</a:t>
            </a:r>
          </a:p>
          <a:p>
            <a:pPr marL="914400" lvl="3" indent="0">
              <a:lnSpc>
                <a:spcPct val="100000"/>
              </a:lnSpc>
              <a:buNone/>
            </a:pPr>
            <a:r>
              <a:rPr lang="en-US" sz="2000">
                <a:solidFill>
                  <a:schemeClr val="tx1"/>
                </a:solidFill>
              </a:rPr>
              <a:t>Appendix 7: Additional Information and Supporting Documentation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148A9C7-568C-6639-C226-943DB538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0524484B-4040-D271-C23E-452E30DCD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Resource Management Agency | County Executive Office 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94587E7B-B270-45D0-A478-5719431B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2" name="Rectangle 1" descr="Image of the application structure">
            <a:extLst>
              <a:ext uri="{FF2B5EF4-FFF2-40B4-BE49-F238E27FC236}">
                <a16:creationId xmlns:a16="http://schemas.microsoft.com/office/drawing/2014/main" id="{27E51037-3F28-2660-9FC1-ACBD69D55F9C}"/>
              </a:ext>
            </a:extLst>
          </p:cNvPr>
          <p:cNvSpPr/>
          <p:nvPr/>
        </p:nvSpPr>
        <p:spPr>
          <a:xfrm>
            <a:off x="1777594" y="4330599"/>
            <a:ext cx="3833860" cy="438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C522EB0-9426-766A-F86A-4786D3C29CDC}"/>
              </a:ext>
            </a:extLst>
          </p:cNvPr>
          <p:cNvSpPr/>
          <p:nvPr/>
        </p:nvSpPr>
        <p:spPr>
          <a:xfrm>
            <a:off x="6580547" y="3693995"/>
            <a:ext cx="5431011" cy="1082831"/>
          </a:xfrm>
          <a:custGeom>
            <a:avLst/>
            <a:gdLst>
              <a:gd name="connsiteX0" fmla="*/ 0 w 1869763"/>
              <a:gd name="connsiteY0" fmla="*/ 0 h 793233"/>
              <a:gd name="connsiteX1" fmla="*/ 1869763 w 1869763"/>
              <a:gd name="connsiteY1" fmla="*/ 0 h 793233"/>
              <a:gd name="connsiteX2" fmla="*/ 1869763 w 1869763"/>
              <a:gd name="connsiteY2" fmla="*/ 793233 h 793233"/>
              <a:gd name="connsiteX3" fmla="*/ 0 w 1869763"/>
              <a:gd name="connsiteY3" fmla="*/ 793233 h 793233"/>
              <a:gd name="connsiteX4" fmla="*/ 0 w 1869763"/>
              <a:gd name="connsiteY4" fmla="*/ 0 h 79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63" h="793233">
                <a:moveTo>
                  <a:pt x="0" y="0"/>
                </a:moveTo>
                <a:lnTo>
                  <a:pt x="1869763" y="0"/>
                </a:lnTo>
                <a:lnTo>
                  <a:pt x="1869763" y="793233"/>
                </a:lnTo>
                <a:lnTo>
                  <a:pt x="0" y="7932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88950"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latin typeface="Aptos" panose="020B0004020202020204" pitchFamily="34" charset="0"/>
              </a:rPr>
              <a:t>Points awarded on Base criteria and Enhancement Factors </a:t>
            </a:r>
          </a:p>
          <a:p>
            <a:pPr algn="ctr" defTabSz="488950"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latin typeface="Aptos" panose="020B0004020202020204" pitchFamily="34" charset="0"/>
              </a:rPr>
              <a:t>Minimum of 30 points required </a:t>
            </a:r>
          </a:p>
          <a:p>
            <a:pPr algn="ctr" defTabSz="488950">
              <a:spcBef>
                <a:spcPct val="0"/>
              </a:spcBef>
              <a:spcAft>
                <a:spcPct val="35000"/>
              </a:spcAft>
            </a:pPr>
            <a:r>
              <a:rPr lang="en-US" sz="1600" b="1">
                <a:latin typeface="Aptos" panose="020B0004020202020204" pitchFamily="34" charset="0"/>
              </a:rPr>
              <a:t>Higher Score increases Grant competitiveness</a:t>
            </a:r>
          </a:p>
        </p:txBody>
      </p:sp>
      <p:cxnSp>
        <p:nvCxnSpPr>
          <p:cNvPr id="5" name="Straight Arrow Connector 4" descr="Image of the application structure">
            <a:extLst>
              <a:ext uri="{FF2B5EF4-FFF2-40B4-BE49-F238E27FC236}">
                <a16:creationId xmlns:a16="http://schemas.microsoft.com/office/drawing/2014/main" id="{09A9F8BA-8603-AE18-8BDA-54A2AA05896F}"/>
              </a:ext>
            </a:extLst>
          </p:cNvPr>
          <p:cNvCxnSpPr>
            <a:cxnSpLocks/>
          </p:cNvCxnSpPr>
          <p:nvPr/>
        </p:nvCxnSpPr>
        <p:spPr>
          <a:xfrm flipH="1">
            <a:off x="5611454" y="4557370"/>
            <a:ext cx="96909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98D11-9707-7092-F05F-D79965CA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86A09-9B84-64CC-6F4A-50E05D5F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 Display" panose="020B0004020202020204" pitchFamily="34" charset="0"/>
              </a:rPr>
              <a:t>Appendix 3: </a:t>
            </a:r>
            <a:br>
              <a:rPr lang="en-US">
                <a:latin typeface="Aptos Display" panose="020B0004020202020204" pitchFamily="34" charset="0"/>
              </a:rPr>
            </a:br>
            <a:r>
              <a:rPr lang="en-US" sz="3200">
                <a:latin typeface="Aptos Display" panose="020B0004020202020204" pitchFamily="34" charset="0"/>
              </a:rPr>
              <a:t>Category 1, Favorable Zoning and Land Use</a:t>
            </a:r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9D8BF-F772-3C4C-AE74-5FAB7F96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8A81E-BA9B-E411-24F6-26C66125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z="900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69762-1782-0BFD-6E9F-9AF14A0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pSp>
        <p:nvGrpSpPr>
          <p:cNvPr id="8" name="Group 7" descr="Image of the Appendix 3 Category 1 criteria">
            <a:extLst>
              <a:ext uri="{FF2B5EF4-FFF2-40B4-BE49-F238E27FC236}">
                <a16:creationId xmlns:a16="http://schemas.microsoft.com/office/drawing/2014/main" id="{BB8FA25A-10B4-A71F-2715-D16AC29230E4}"/>
              </a:ext>
            </a:extLst>
          </p:cNvPr>
          <p:cNvGrpSpPr/>
          <p:nvPr/>
        </p:nvGrpSpPr>
        <p:grpSpPr>
          <a:xfrm>
            <a:off x="1156872" y="2021080"/>
            <a:ext cx="3874637" cy="793233"/>
            <a:chOff x="2436950" y="2158086"/>
            <a:chExt cx="3874637" cy="7932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0F4657-1EAB-C33B-3DA2-74A86B6954E9}"/>
                </a:ext>
              </a:extLst>
            </p:cNvPr>
            <p:cNvSpPr/>
            <p:nvPr/>
          </p:nvSpPr>
          <p:spPr>
            <a:xfrm>
              <a:off x="2436950" y="2158086"/>
              <a:ext cx="793233" cy="793233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9" name="Rectangle 8" descr="City">
              <a:extLst>
                <a:ext uri="{FF2B5EF4-FFF2-40B4-BE49-F238E27FC236}">
                  <a16:creationId xmlns:a16="http://schemas.microsoft.com/office/drawing/2014/main" id="{21321051-A301-A3BE-1719-49119F9DF049}"/>
                </a:ext>
              </a:extLst>
            </p:cNvPr>
            <p:cNvSpPr/>
            <p:nvPr/>
          </p:nvSpPr>
          <p:spPr>
            <a:xfrm>
              <a:off x="2603529" y="2324665"/>
              <a:ext cx="460075" cy="460075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742AEEF-E236-8E25-E61D-38DD23579877}"/>
                </a:ext>
              </a:extLst>
            </p:cNvPr>
            <p:cNvSpPr/>
            <p:nvPr/>
          </p:nvSpPr>
          <p:spPr>
            <a:xfrm>
              <a:off x="3396760" y="2158086"/>
              <a:ext cx="2914827" cy="793233"/>
            </a:xfrm>
            <a:custGeom>
              <a:avLst/>
              <a:gdLst>
                <a:gd name="connsiteX0" fmla="*/ 0 w 1869763"/>
                <a:gd name="connsiteY0" fmla="*/ 0 h 793233"/>
                <a:gd name="connsiteX1" fmla="*/ 1869763 w 1869763"/>
                <a:gd name="connsiteY1" fmla="*/ 0 h 793233"/>
                <a:gd name="connsiteX2" fmla="*/ 1869763 w 1869763"/>
                <a:gd name="connsiteY2" fmla="*/ 793233 h 793233"/>
                <a:gd name="connsiteX3" fmla="*/ 0 w 1869763"/>
                <a:gd name="connsiteY3" fmla="*/ 793233 h 793233"/>
                <a:gd name="connsiteX4" fmla="*/ 0 w 1869763"/>
                <a:gd name="connsiteY4" fmla="*/ 0 h 79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763" h="793233">
                  <a:moveTo>
                    <a:pt x="0" y="0"/>
                  </a:moveTo>
                  <a:lnTo>
                    <a:pt x="1869763" y="0"/>
                  </a:lnTo>
                  <a:lnTo>
                    <a:pt x="1869763" y="793233"/>
                  </a:lnTo>
                  <a:lnTo>
                    <a:pt x="0" y="793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30188" indent="-230188" defTabSz="48895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>
                  <a:latin typeface="Aptos" panose="020B0004020202020204" pitchFamily="34" charset="0"/>
                </a:rPr>
                <a:t>1. Favorable Zoning and Land Use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02FD55-4D39-5828-7138-07230C8A67B3}"/>
              </a:ext>
            </a:extLst>
          </p:cNvPr>
          <p:cNvSpPr txBox="1"/>
          <p:nvPr/>
        </p:nvSpPr>
        <p:spPr>
          <a:xfrm>
            <a:off x="5413248" y="2021080"/>
            <a:ext cx="602763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Exceeds state ADU requirements </a:t>
            </a:r>
            <a:r>
              <a:rPr lang="en-US" dirty="0">
                <a:latin typeface="Aptos" panose="020B0004020202020204" pitchFamily="34" charset="0"/>
              </a:rPr>
              <a:t>– County allows larger + attached ADUs, in all zones with residential uses, and increases capacity on SF lots beyond state ADU law. 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Projects with eliminated or reduced parking requirements </a:t>
            </a:r>
            <a:r>
              <a:rPr lang="en-US" dirty="0">
                <a:latin typeface="Aptos" panose="020B0004020202020204" pitchFamily="34" charset="0"/>
              </a:rPr>
              <a:t>under state law, (ADU, density bonus, supportive housing) – allows greater flexibility for development. 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Potential Inclusionary housing requirements </a:t>
            </a:r>
            <a:r>
              <a:rPr lang="en-US" dirty="0">
                <a:latin typeface="Aptos" panose="020B0004020202020204" pitchFamily="34" charset="0"/>
              </a:rPr>
              <a:t>– through updated regulations for Residential High Density (RHD) zoned parcels (20 du/ac, approved ministerially); ongoing Program HE-K will evaluate feasibility of inclusionary housing policies consistent with AB 1505. (Proposed)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37F37F-3D4A-9ADB-6FFB-7282A7C6C750}"/>
              </a:ext>
            </a:extLst>
          </p:cNvPr>
          <p:cNvSpPr txBox="1"/>
          <p:nvPr/>
        </p:nvSpPr>
        <p:spPr>
          <a:xfrm>
            <a:off x="1156872" y="2951946"/>
            <a:ext cx="4256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Policies that expand housing capacity and flexibility by allowing more housing types, densities, or residential uses through zoning and land use regulations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2CD69-446E-EEA6-30ED-D7B8A2B7214A}"/>
              </a:ext>
            </a:extLst>
          </p:cNvPr>
          <p:cNvSpPr txBox="1"/>
          <p:nvPr/>
        </p:nvSpPr>
        <p:spPr>
          <a:xfrm>
            <a:off x="1140849" y="5948055"/>
            <a:ext cx="34066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ptos"/>
                <a:ea typeface="Calibri"/>
                <a:cs typeface="Calibri"/>
              </a:rPr>
              <a:t>Rancho Sierra Senior Apartments</a:t>
            </a:r>
            <a:endParaRPr lang="en-US" sz="1600" dirty="0">
              <a:latin typeface="Aptos"/>
            </a:endParaRPr>
          </a:p>
        </p:txBody>
      </p:sp>
      <p:sp>
        <p:nvSpPr>
          <p:cNvPr id="3" name="Rectangle 2" descr="Image of the Rancho Sierra Senior Apartments ">
            <a:extLst>
              <a:ext uri="{FF2B5EF4-FFF2-40B4-BE49-F238E27FC236}">
                <a16:creationId xmlns:a16="http://schemas.microsoft.com/office/drawing/2014/main" id="{32845237-38C4-7074-2A8A-B3A409B5A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655" y="38623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Image of the Rancho Sierra Senior Apartments">
            <a:extLst>
              <a:ext uri="{FF2B5EF4-FFF2-40B4-BE49-F238E27FC236}">
                <a16:creationId xmlns:a16="http://schemas.microsoft.com/office/drawing/2014/main" id="{BA5FF9A2-E0B8-B38C-1878-4C9B79EE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24" y="3919782"/>
            <a:ext cx="2840181" cy="20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6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9923A-392A-5B8F-8F05-6B2927438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7CEB-9244-5A0E-B9BE-BD46B1D9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 Display" panose="020B0004020202020204" pitchFamily="34" charset="0"/>
              </a:rPr>
              <a:t>Appendix 3: </a:t>
            </a:r>
            <a:br>
              <a:rPr lang="en-US" dirty="0">
                <a:latin typeface="Aptos Display" panose="020B0004020202020204" pitchFamily="34" charset="0"/>
              </a:rPr>
            </a:br>
            <a:r>
              <a:rPr lang="en-US" sz="3200" dirty="0">
                <a:latin typeface="Aptos Display" panose="020B0004020202020204" pitchFamily="34" charset="0"/>
              </a:rPr>
              <a:t>Category 2, Acceleration of Housing Production Timelines</a:t>
            </a:r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EE9B-4214-EB30-51BB-63660FE3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February 17,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5922D-A476-8A12-1844-C832A0ED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en-US" sz="900"/>
              <a:t>Resource Management Agency | County Executive Office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9ADED-F084-BBB3-231D-090D86EB1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924565-9FC3-4AE0-EFCB-6290A52FA3D0}"/>
              </a:ext>
            </a:extLst>
          </p:cNvPr>
          <p:cNvSpPr txBox="1"/>
          <p:nvPr/>
        </p:nvSpPr>
        <p:spPr>
          <a:xfrm>
            <a:off x="5383941" y="2021080"/>
            <a:ext cx="621081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Ministerial approval for multiple housing types</a:t>
            </a:r>
            <a:r>
              <a:rPr lang="en-US" dirty="0">
                <a:latin typeface="Aptos" panose="020B0004020202020204" pitchFamily="34" charset="0"/>
              </a:rPr>
              <a:t> – Single-family, two-family, and certain multifamily housing may be approved with Zoning Clearance, reducing review time, accelerating housing production. 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Projects approved using streamlined ministerial applications/review processes </a:t>
            </a:r>
            <a:r>
              <a:rPr lang="en-US" dirty="0">
                <a:latin typeface="Aptos" panose="020B0004020202020204" pitchFamily="34" charset="0"/>
              </a:rPr>
              <a:t>– Examples such as Camino de Salud Supportive Housing (49 units), Rancho Sierra Senior Apartments (50 units), Highland Drive (12 units). 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ptos" panose="020B0004020202020204" pitchFamily="34" charset="0"/>
              </a:rPr>
              <a:t>Projects approved without public hearings </a:t>
            </a:r>
            <a:r>
              <a:rPr lang="en-US" dirty="0">
                <a:latin typeface="Aptos" panose="020B0004020202020204" pitchFamily="34" charset="0"/>
              </a:rPr>
              <a:t>– In the 6</a:t>
            </a:r>
            <a:r>
              <a:rPr lang="en-US" baseline="30000" dirty="0">
                <a:latin typeface="Aptos" panose="020B0004020202020204" pitchFamily="34" charset="0"/>
              </a:rPr>
              <a:t>th</a:t>
            </a:r>
            <a:r>
              <a:rPr lang="en-US" dirty="0">
                <a:latin typeface="Aptos" panose="020B0004020202020204" pitchFamily="34" charset="0"/>
              </a:rPr>
              <a:t> cycle HE period, 537 units were approved without a public hearing, accelerating housing production.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E0174F-E2F2-5AA7-79DA-385977DE5121}"/>
              </a:ext>
            </a:extLst>
          </p:cNvPr>
          <p:cNvSpPr txBox="1"/>
          <p:nvPr/>
        </p:nvSpPr>
        <p:spPr>
          <a:xfrm>
            <a:off x="1156872" y="2951946"/>
            <a:ext cx="42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</a:rPr>
              <a:t>Actions that shorten permitting review and approval timelines to speed up housing production</a:t>
            </a:r>
          </a:p>
        </p:txBody>
      </p:sp>
      <p:grpSp>
        <p:nvGrpSpPr>
          <p:cNvPr id="13" name="Group 12" descr="Image of the Appendix 3 Category 2 criteria">
            <a:extLst>
              <a:ext uri="{FF2B5EF4-FFF2-40B4-BE49-F238E27FC236}">
                <a16:creationId xmlns:a16="http://schemas.microsoft.com/office/drawing/2014/main" id="{9091D931-C5DE-66C1-FA53-7201400C8DEF}"/>
              </a:ext>
            </a:extLst>
          </p:cNvPr>
          <p:cNvGrpSpPr/>
          <p:nvPr/>
        </p:nvGrpSpPr>
        <p:grpSpPr>
          <a:xfrm>
            <a:off x="1156872" y="2021080"/>
            <a:ext cx="4112048" cy="801232"/>
            <a:chOff x="6557743" y="2158086"/>
            <a:chExt cx="3916293" cy="8012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7B7B80-B92C-94D1-DA4B-B3D54F175327}"/>
                </a:ext>
              </a:extLst>
            </p:cNvPr>
            <p:cNvSpPr/>
            <p:nvPr/>
          </p:nvSpPr>
          <p:spPr>
            <a:xfrm>
              <a:off x="6557743" y="2158086"/>
              <a:ext cx="793233" cy="793233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5" name="Rectangle 14" descr="Home">
              <a:extLst>
                <a:ext uri="{FF2B5EF4-FFF2-40B4-BE49-F238E27FC236}">
                  <a16:creationId xmlns:a16="http://schemas.microsoft.com/office/drawing/2014/main" id="{467EDD25-4E5A-5E2E-428A-49FDD36959F4}"/>
                </a:ext>
              </a:extLst>
            </p:cNvPr>
            <p:cNvSpPr/>
            <p:nvPr/>
          </p:nvSpPr>
          <p:spPr>
            <a:xfrm>
              <a:off x="6724321" y="2294929"/>
              <a:ext cx="460075" cy="460075"/>
            </a:xfrm>
            <a:prstGeom prst="rect">
              <a:avLst/>
            </a:prstGeom>
            <a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C063D3-4249-6F12-BE0B-2DE0265E2E09}"/>
                </a:ext>
              </a:extLst>
            </p:cNvPr>
            <p:cNvSpPr/>
            <p:nvPr/>
          </p:nvSpPr>
          <p:spPr>
            <a:xfrm>
              <a:off x="7517554" y="2166085"/>
              <a:ext cx="2956482" cy="793233"/>
            </a:xfrm>
            <a:custGeom>
              <a:avLst/>
              <a:gdLst>
                <a:gd name="connsiteX0" fmla="*/ 0 w 1869763"/>
                <a:gd name="connsiteY0" fmla="*/ 0 h 793233"/>
                <a:gd name="connsiteX1" fmla="*/ 1869763 w 1869763"/>
                <a:gd name="connsiteY1" fmla="*/ 0 h 793233"/>
                <a:gd name="connsiteX2" fmla="*/ 1869763 w 1869763"/>
                <a:gd name="connsiteY2" fmla="*/ 793233 h 793233"/>
                <a:gd name="connsiteX3" fmla="*/ 0 w 1869763"/>
                <a:gd name="connsiteY3" fmla="*/ 793233 h 793233"/>
                <a:gd name="connsiteX4" fmla="*/ 0 w 1869763"/>
                <a:gd name="connsiteY4" fmla="*/ 0 h 79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763" h="793233">
                  <a:moveTo>
                    <a:pt x="0" y="0"/>
                  </a:moveTo>
                  <a:lnTo>
                    <a:pt x="1869763" y="0"/>
                  </a:lnTo>
                  <a:lnTo>
                    <a:pt x="1869763" y="793233"/>
                  </a:lnTo>
                  <a:lnTo>
                    <a:pt x="0" y="7932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230188" indent="-230188" defTabSz="48895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>
                  <a:latin typeface="Aptos" panose="020B0004020202020204" pitchFamily="34" charset="0"/>
                </a:rPr>
                <a:t>2. Acceleration of Housing Production Timeframes</a:t>
              </a:r>
            </a:p>
          </p:txBody>
        </p:sp>
      </p:grpSp>
      <p:pic>
        <p:nvPicPr>
          <p:cNvPr id="10" name="Picture 9" descr="Image of the Mesa Farm Tiny Homes">
            <a:extLst>
              <a:ext uri="{FF2B5EF4-FFF2-40B4-BE49-F238E27FC236}">
                <a16:creationId xmlns:a16="http://schemas.microsoft.com/office/drawing/2014/main" id="{D97BA2E4-9C9B-0735-6396-D911DEEA08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542" r="870" b="18187"/>
          <a:stretch>
            <a:fillRect/>
          </a:stretch>
        </p:blipFill>
        <p:spPr>
          <a:xfrm>
            <a:off x="1194315" y="3800409"/>
            <a:ext cx="4181490" cy="1891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DB033-4095-2C11-C710-7970A9C92F24}"/>
              </a:ext>
            </a:extLst>
          </p:cNvPr>
          <p:cNvSpPr txBox="1"/>
          <p:nvPr/>
        </p:nvSpPr>
        <p:spPr>
          <a:xfrm>
            <a:off x="2097033" y="5678411"/>
            <a:ext cx="23760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Aptos"/>
                <a:ea typeface="Calibri"/>
                <a:cs typeface="Calibri"/>
              </a:rPr>
              <a:t>Mesa Farm Tiny Homes</a:t>
            </a:r>
            <a:endParaRPr lang="en-US" sz="160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7385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Retrospect">
  <a:themeElements>
    <a:clrScheme name="Prohousing Stakeholder Lunch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7BE00"/>
      </a:accent1>
      <a:accent2>
        <a:srgbClr val="0033A1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Prohousing Stakeholder Lunch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7BE00"/>
      </a:accent1>
      <a:accent2>
        <a:srgbClr val="0033A1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C3C731DEC6524A8A9245D25F158A6A" ma:contentTypeVersion="15" ma:contentTypeDescription="Create a new document." ma:contentTypeScope="" ma:versionID="1eecdfc8a7465eff49b51085c8e4119f">
  <xsd:schema xmlns:xsd="http://www.w3.org/2001/XMLSchema" xmlns:xs="http://www.w3.org/2001/XMLSchema" xmlns:p="http://schemas.microsoft.com/office/2006/metadata/properties" xmlns:ns2="dd133eea-ff2d-43be-bd08-c4decf6a1e24" xmlns:ns3="7e6f536f-e87c-4272-b24d-255c900b0881" targetNamespace="http://schemas.microsoft.com/office/2006/metadata/properties" ma:root="true" ma:fieldsID="1f740ec1d7a8502cfd3fc7f5da05de81" ns2:_="" ns3:_="">
    <xsd:import namespace="dd133eea-ff2d-43be-bd08-c4decf6a1e24"/>
    <xsd:import namespace="7e6f536f-e87c-4272-b24d-255c900b08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33eea-ff2d-43be-bd08-c4decf6a1e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99d13fc-c809-493d-abca-e31c9aa207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f536f-e87c-4272-b24d-255c900b08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7a1085c-d85a-46cd-baec-3754ffefe8fe}" ma:internalName="TaxCatchAll" ma:showField="CatchAllData" ma:web="7e6f536f-e87c-4272-b24d-255c900b08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6f536f-e87c-4272-b24d-255c900b0881" xsi:nil="true"/>
    <lcf76f155ced4ddcb4097134ff3c332f xmlns="dd133eea-ff2d-43be-bd08-c4decf6a1e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F86F91-BB29-4866-BD30-7DB925271752}">
  <ds:schemaRefs>
    <ds:schemaRef ds:uri="7e6f536f-e87c-4272-b24d-255c900b0881"/>
    <ds:schemaRef ds:uri="dd133eea-ff2d-43be-bd08-c4decf6a1e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15B759-5480-46F4-9B9F-E37C852395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723A04-0081-45A8-8917-86264FBF6BFA}">
  <ds:schemaRefs>
    <ds:schemaRef ds:uri="dd133eea-ff2d-43be-bd08-c4decf6a1e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7e6f536f-e87c-4272-b24d-255c900b0881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1296</Words>
  <Application>Microsoft Office PowerPoint</Application>
  <PresentationFormat>Widescreen</PresentationFormat>
  <Paragraphs>179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Calibri</vt:lpstr>
      <vt:lpstr>Calibri Light</vt:lpstr>
      <vt:lpstr>Wingdings</vt:lpstr>
      <vt:lpstr>Retrospect</vt:lpstr>
      <vt:lpstr>1_Retrospect</vt:lpstr>
      <vt:lpstr>State Prohousing Designation County of Ventura</vt:lpstr>
      <vt:lpstr>Why are you here?</vt:lpstr>
      <vt:lpstr>What is the Prohousing Designation?</vt:lpstr>
      <vt:lpstr>Program Background</vt:lpstr>
      <vt:lpstr>Benefits of Prohousing Designation</vt:lpstr>
      <vt:lpstr>Application Process</vt:lpstr>
      <vt:lpstr>Application Structure</vt:lpstr>
      <vt:lpstr>Appendix 3:  Category 1, Favorable Zoning and Land Use</vt:lpstr>
      <vt:lpstr>Appendix 3:  Category 2, Acceleration of Housing Production Timelines</vt:lpstr>
      <vt:lpstr>Appendix 3:  Category 3, Reduction of Construction &amp; Development Costs</vt:lpstr>
      <vt:lpstr>Appendix 3: Category 4, Financial Subsidies</vt:lpstr>
      <vt:lpstr>Appendix 5: Homeless Encampment Policy</vt:lpstr>
      <vt:lpstr>Appendix 6: Public Outreach</vt:lpstr>
      <vt:lpstr>Questions and Feedback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Werner, Joy</cp:lastModifiedBy>
  <cp:revision>1</cp:revision>
  <cp:lastPrinted>2026-02-13T00:42:11Z</cp:lastPrinted>
  <dcterms:created xsi:type="dcterms:W3CDTF">2013-01-27T09:14:16Z</dcterms:created>
  <dcterms:modified xsi:type="dcterms:W3CDTF">2026-04-22T17:28:14Z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0x010100B5C3C731DEC6524A8A9245D25F158A6A</vt:lpwstr>
  </property>
  <property fmtid="{D5CDD505-2E9C-101B-9397-08002B2CF9AE}" pid="3" name="MediaServiceImageTags">
    <vt:lpwstr/>
  </property>
</Properties>
</file>